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"/>
  </p:notesMasterIdLst>
  <p:handoutMasterIdLst>
    <p:handoutMasterId r:id="rId5"/>
  </p:handoutMasterIdLst>
  <p:sldIdLst>
    <p:sldId id="274" r:id="rId2"/>
    <p:sldId id="277" r:id="rId3"/>
  </p:sldIdLst>
  <p:sldSz cx="12599988" cy="18143538"/>
  <p:notesSz cx="7069138" cy="1120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5650" userDrawn="1">
          <p15:clr>
            <a:srgbClr val="A4A3A4"/>
          </p15:clr>
        </p15:guide>
        <p15:guide id="2" pos="39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23" autoAdjust="0"/>
    <p:restoredTop sz="94472" autoAdjust="0"/>
  </p:normalViewPr>
  <p:slideViewPr>
    <p:cSldViewPr snapToGrid="0">
      <p:cViewPr>
        <p:scale>
          <a:sx n="35" d="100"/>
          <a:sy n="35" d="100"/>
        </p:scale>
        <p:origin x="-1770" y="210"/>
      </p:cViewPr>
      <p:guideLst>
        <p:guide orient="horz" pos="5650"/>
        <p:guide pos="39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1206" y="-102"/>
      </p:cViewPr>
      <p:guideLst>
        <p:guide orient="horz" pos="3530"/>
        <p:guide pos="222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63875" cy="5603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3676" y="2"/>
            <a:ext cx="3063875" cy="5603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4CC458-E1E7-4904-AF25-FBFD3FF92AEC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0647365"/>
            <a:ext cx="3063875" cy="5603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3676" y="10647365"/>
            <a:ext cx="3063875" cy="5603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46C6D3-A62C-4314-85A1-C73F6468C0E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3063294" cy="562413"/>
          </a:xfrm>
          <a:prstGeom prst="rect">
            <a:avLst/>
          </a:prstGeom>
        </p:spPr>
        <p:txBody>
          <a:bodyPr vert="horz" lIns="104423" tIns="52211" rIns="104423" bIns="52211" rtlCol="0"/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4212" y="3"/>
            <a:ext cx="3063294" cy="562413"/>
          </a:xfrm>
          <a:prstGeom prst="rect">
            <a:avLst/>
          </a:prstGeom>
        </p:spPr>
        <p:txBody>
          <a:bodyPr vert="horz" lIns="104423" tIns="52211" rIns="104423" bIns="52211" rtlCol="0"/>
          <a:lstStyle>
            <a:lvl1pPr algn="r">
              <a:defRPr sz="1400"/>
            </a:lvl1pPr>
          </a:lstStyle>
          <a:p>
            <a:fld id="{C27ED262-1906-4272-95A1-4E2441C9204E}" type="datetimeFigureOut">
              <a:rPr lang="en-US" smtClean="0"/>
              <a:pPr/>
              <a:t>6/26/2020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22500" y="1401763"/>
            <a:ext cx="2624138" cy="37814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4423" tIns="52211" rIns="104423" bIns="5221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6915" y="5394498"/>
            <a:ext cx="5655310" cy="4413677"/>
          </a:xfrm>
          <a:prstGeom prst="rect">
            <a:avLst/>
          </a:prstGeom>
        </p:spPr>
        <p:txBody>
          <a:bodyPr vert="horz" lIns="104423" tIns="52211" rIns="104423" bIns="5221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10646927"/>
            <a:ext cx="3063294" cy="562413"/>
          </a:xfrm>
          <a:prstGeom prst="rect">
            <a:avLst/>
          </a:prstGeom>
        </p:spPr>
        <p:txBody>
          <a:bodyPr vert="horz" lIns="104423" tIns="52211" rIns="104423" bIns="52211" rtlCol="0" anchor="b"/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4212" y="10646927"/>
            <a:ext cx="3063294" cy="562413"/>
          </a:xfrm>
          <a:prstGeom prst="rect">
            <a:avLst/>
          </a:prstGeom>
        </p:spPr>
        <p:txBody>
          <a:bodyPr vert="horz" lIns="104423" tIns="52211" rIns="104423" bIns="52211" rtlCol="0" anchor="b"/>
          <a:lstStyle>
            <a:lvl1pPr algn="r">
              <a:defRPr sz="1400"/>
            </a:lvl1pPr>
          </a:lstStyle>
          <a:p>
            <a:fld id="{EAFB0BEA-C94C-4A24-AC00-07D5C6C956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6446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54029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1pPr>
    <a:lvl2pPr marL="527014" algn="l" defTabSz="1054029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2pPr>
    <a:lvl3pPr marL="1054029" algn="l" defTabSz="1054029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3pPr>
    <a:lvl4pPr marL="1581043" algn="l" defTabSz="1054029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4pPr>
    <a:lvl5pPr marL="2108058" algn="l" defTabSz="1054029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5pPr>
    <a:lvl6pPr marL="2635072" algn="l" defTabSz="1054029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6pPr>
    <a:lvl7pPr marL="3162087" algn="l" defTabSz="1054029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7pPr>
    <a:lvl8pPr marL="3689101" algn="l" defTabSz="1054029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8pPr>
    <a:lvl9pPr marL="4216116" algn="l" defTabSz="1054029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B0BEA-C94C-4A24-AC00-07D5C6C9563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B0BEA-C94C-4A24-AC00-07D5C6C9563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12599988" cy="1209569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6562" y="1"/>
            <a:ext cx="12593428" cy="12095695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500" y="13122548"/>
            <a:ext cx="8032492" cy="3870621"/>
          </a:xfrm>
        </p:spPr>
        <p:txBody>
          <a:bodyPr anchor="ctr">
            <a:normAutofit/>
          </a:bodyPr>
          <a:lstStyle>
            <a:lvl1pPr algn="r">
              <a:defRPr sz="6063" spc="276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98741" y="13122548"/>
            <a:ext cx="3307497" cy="3870621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5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630022" indent="0" algn="ctr">
              <a:buNone/>
              <a:defRPr sz="2205"/>
            </a:lvl2pPr>
            <a:lvl3pPr marL="1260043" indent="0" algn="ctr">
              <a:buNone/>
              <a:defRPr sz="2205"/>
            </a:lvl3pPr>
            <a:lvl4pPr marL="1890065" indent="0" algn="ctr">
              <a:buNone/>
              <a:defRPr sz="2205"/>
            </a:lvl4pPr>
            <a:lvl5pPr marL="2520086" indent="0" algn="ctr">
              <a:buNone/>
              <a:defRPr sz="2205"/>
            </a:lvl5pPr>
            <a:lvl6pPr marL="3150108" indent="0" algn="ctr">
              <a:buNone/>
              <a:defRPr sz="2205"/>
            </a:lvl6pPr>
            <a:lvl7pPr marL="3780130" indent="0" algn="ctr">
              <a:buNone/>
              <a:defRPr sz="2205"/>
            </a:lvl7pPr>
            <a:lvl8pPr marL="4410151" indent="0" algn="ctr">
              <a:buNone/>
              <a:defRPr sz="2205"/>
            </a:lvl8pPr>
            <a:lvl9pPr marL="5040173" indent="0" algn="ctr">
              <a:buNone/>
              <a:defRPr sz="220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3FBC354-D1A6-43B3-B728-2D8B3B42DC32}" type="datetimeFigureOut">
              <a:rPr lang="id-ID" smtClean="0"/>
              <a:pPr/>
              <a:t>26/06/2020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7249-8736-443A-8EE8-6791D8DD6633}" type="slidenum">
              <a:rPr lang="id-ID" smtClean="0"/>
              <a:pPr/>
              <a:t>‹#›</a:t>
            </a:fld>
            <a:endParaRPr lang="id-ID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667496" y="13926729"/>
            <a:ext cx="0" cy="2419138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59050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BC354-D1A6-43B3-B728-2D8B3B42DC32}" type="datetimeFigureOut">
              <a:rPr lang="id-ID" smtClean="0"/>
              <a:pPr/>
              <a:t>26/06/2020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7249-8736-443A-8EE8-6791D8DD6633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596414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16869" y="2015948"/>
            <a:ext cx="2716872" cy="14313236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3751" y="2015948"/>
            <a:ext cx="7835618" cy="143132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BC354-D1A6-43B3-B728-2D8B3B42DC32}" type="datetimeFigureOut">
              <a:rPr lang="id-ID" smtClean="0"/>
              <a:pPr/>
              <a:t>26/06/2020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7249-8736-443A-8EE8-6791D8DD6633}" type="slidenum">
              <a:rPr lang="id-ID" smtClean="0"/>
              <a:pPr/>
              <a:t>‹#›</a:t>
            </a:fld>
            <a:endParaRPr lang="id-ID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394990" y="893856"/>
            <a:ext cx="0" cy="944999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48654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BC354-D1A6-43B3-B728-2D8B3B42DC32}" type="datetimeFigureOut">
              <a:rPr lang="id-ID" smtClean="0"/>
              <a:pPr/>
              <a:t>26/06/2020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7249-8736-443A-8EE8-6791D8DD6633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002324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12599988" cy="1209569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6562" y="1"/>
            <a:ext cx="12593428" cy="12095695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500" y="13122548"/>
            <a:ext cx="8032492" cy="3870621"/>
          </a:xfrm>
        </p:spPr>
        <p:txBody>
          <a:bodyPr anchor="ctr">
            <a:normAutofit/>
          </a:bodyPr>
          <a:lstStyle>
            <a:lvl1pPr algn="r">
              <a:defRPr sz="6063" b="0" spc="276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98741" y="13122548"/>
            <a:ext cx="3307497" cy="3870621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5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63002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26004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3pPr>
            <a:lvl4pPr marL="1890065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4pPr>
            <a:lvl5pPr marL="2520086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5pPr>
            <a:lvl6pPr marL="3150108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6pPr>
            <a:lvl7pPr marL="3780130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7pPr>
            <a:lvl8pPr marL="4410151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8pPr>
            <a:lvl9pPr marL="5040173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BC354-D1A6-43B3-B728-2D8B3B42DC32}" type="datetimeFigureOut">
              <a:rPr lang="id-ID" smtClean="0"/>
              <a:pPr/>
              <a:t>26/06/2020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7249-8736-443A-8EE8-6791D8DD6633}" type="slidenum">
              <a:rPr lang="id-ID" smtClean="0"/>
              <a:pPr/>
              <a:t>‹#›</a:t>
            </a:fld>
            <a:endParaRPr lang="id-ID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667496" y="13926729"/>
            <a:ext cx="0" cy="2419138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69801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399" y="1548249"/>
            <a:ext cx="10045340" cy="39673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8399" y="6047846"/>
            <a:ext cx="4913995" cy="106442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9744" y="6047846"/>
            <a:ext cx="4913995" cy="106442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BC354-D1A6-43B3-B728-2D8B3B42DC32}" type="datetimeFigureOut">
              <a:rPr lang="id-ID" smtClean="0"/>
              <a:pPr/>
              <a:t>26/06/2020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7249-8736-443A-8EE8-6791D8DD6633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586081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58399" y="1548249"/>
            <a:ext cx="10045340" cy="39673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8399" y="5766449"/>
            <a:ext cx="4913995" cy="2177225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3032" b="0" cap="none" baseline="0">
                <a:solidFill>
                  <a:schemeClr val="accent1"/>
                </a:solidFill>
                <a:latin typeface="+mn-lt"/>
              </a:defRPr>
            </a:lvl1pPr>
            <a:lvl2pPr marL="630022" indent="0">
              <a:buNone/>
              <a:defRPr sz="2756" b="1"/>
            </a:lvl2pPr>
            <a:lvl3pPr marL="1260043" indent="0">
              <a:buNone/>
              <a:defRPr sz="2480" b="1"/>
            </a:lvl3pPr>
            <a:lvl4pPr marL="1890065" indent="0">
              <a:buNone/>
              <a:defRPr sz="2205" b="1"/>
            </a:lvl4pPr>
            <a:lvl5pPr marL="2520086" indent="0">
              <a:buNone/>
              <a:defRPr sz="2205" b="1"/>
            </a:lvl5pPr>
            <a:lvl6pPr marL="3150108" indent="0">
              <a:buNone/>
              <a:defRPr sz="2205" b="1"/>
            </a:lvl6pPr>
            <a:lvl7pPr marL="3780130" indent="0">
              <a:buNone/>
              <a:defRPr sz="2205" b="1"/>
            </a:lvl7pPr>
            <a:lvl8pPr marL="4410151" indent="0">
              <a:buNone/>
              <a:defRPr sz="2205" b="1"/>
            </a:lvl8pPr>
            <a:lvl9pPr marL="5040173" indent="0">
              <a:buNone/>
              <a:defRPr sz="220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8399" y="7851586"/>
            <a:ext cx="4913995" cy="88404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744" y="5766449"/>
            <a:ext cx="4913995" cy="2177225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3032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30022" indent="0">
              <a:buNone/>
              <a:defRPr sz="2756" b="1"/>
            </a:lvl2pPr>
            <a:lvl3pPr marL="1260043" indent="0">
              <a:buNone/>
              <a:defRPr sz="2480" b="1"/>
            </a:lvl3pPr>
            <a:lvl4pPr marL="1890065" indent="0">
              <a:buNone/>
              <a:defRPr sz="2205" b="1"/>
            </a:lvl4pPr>
            <a:lvl5pPr marL="2520086" indent="0">
              <a:buNone/>
              <a:defRPr sz="2205" b="1"/>
            </a:lvl5pPr>
            <a:lvl6pPr marL="3150108" indent="0">
              <a:buNone/>
              <a:defRPr sz="2205" b="1"/>
            </a:lvl6pPr>
            <a:lvl7pPr marL="3780130" indent="0">
              <a:buNone/>
              <a:defRPr sz="2205" b="1"/>
            </a:lvl7pPr>
            <a:lvl8pPr marL="4410151" indent="0">
              <a:buNone/>
              <a:defRPr sz="2205" b="1"/>
            </a:lvl8pPr>
            <a:lvl9pPr marL="5040173" indent="0">
              <a:buNone/>
              <a:defRPr sz="2205" b="1"/>
            </a:lvl9pPr>
          </a:lstStyle>
          <a:p>
            <a:pPr marL="0" lvl="0" indent="0" algn="l" defTabSz="1260043" rtl="0" eaLnBrk="1" latinLnBrk="0" hangingPunct="1">
              <a:lnSpc>
                <a:spcPct val="90000"/>
              </a:lnSpc>
              <a:spcBef>
                <a:spcPts val="248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744" y="7851586"/>
            <a:ext cx="4913995" cy="88404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BC354-D1A6-43B3-B728-2D8B3B42DC32}" type="datetimeFigureOut">
              <a:rPr lang="id-ID" smtClean="0"/>
              <a:pPr/>
              <a:t>26/06/2020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7249-8736-443A-8EE8-6791D8DD6633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49512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BC354-D1A6-43B3-B728-2D8B3B42DC32}" type="datetimeFigureOut">
              <a:rPr lang="id-ID" smtClean="0"/>
              <a:pPr/>
              <a:t>26/06/2020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7249-8736-443A-8EE8-6791D8DD6633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4886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BC354-D1A6-43B3-B728-2D8B3B42DC32}" type="datetimeFigureOut">
              <a:rPr lang="id-ID" smtClean="0"/>
              <a:pPr/>
              <a:t>26/06/2020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7249-8736-443A-8EE8-6791D8DD6633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27807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58399" y="1247425"/>
            <a:ext cx="4535996" cy="4596363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9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6245" y="2177224"/>
            <a:ext cx="5868444" cy="13716515"/>
          </a:xfrm>
        </p:spPr>
        <p:txBody>
          <a:bodyPr>
            <a:normAutofit/>
          </a:bodyPr>
          <a:lstStyle>
            <a:lvl1pPr>
              <a:defRPr sz="2756"/>
            </a:lvl1pPr>
            <a:lvl2pPr>
              <a:defRPr sz="2205"/>
            </a:lvl2pPr>
            <a:lvl3pPr>
              <a:defRPr sz="1654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58399" y="5972462"/>
            <a:ext cx="4535996" cy="9953532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827"/>
              </a:spcBef>
              <a:buNone/>
              <a:defRPr sz="2205"/>
            </a:lvl1pPr>
            <a:lvl2pPr marL="630022" indent="0">
              <a:buNone/>
              <a:defRPr sz="1654"/>
            </a:lvl2pPr>
            <a:lvl3pPr marL="1260043" indent="0">
              <a:buNone/>
              <a:defRPr sz="1378"/>
            </a:lvl3pPr>
            <a:lvl4pPr marL="1890065" indent="0">
              <a:buNone/>
              <a:defRPr sz="1240"/>
            </a:lvl4pPr>
            <a:lvl5pPr marL="2520086" indent="0">
              <a:buNone/>
              <a:defRPr sz="1240"/>
            </a:lvl5pPr>
            <a:lvl6pPr marL="3150108" indent="0">
              <a:buNone/>
              <a:defRPr sz="1240"/>
            </a:lvl6pPr>
            <a:lvl7pPr marL="3780130" indent="0">
              <a:buNone/>
              <a:defRPr sz="1240"/>
            </a:lvl7pPr>
            <a:lvl8pPr marL="4410151" indent="0">
              <a:buNone/>
              <a:defRPr sz="1240"/>
            </a:lvl8pPr>
            <a:lvl9pPr marL="5040173" indent="0">
              <a:buNone/>
              <a:defRPr sz="12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BC354-D1A6-43B3-B728-2D8B3B42DC32}" type="datetimeFigureOut">
              <a:rPr lang="id-ID" smtClean="0"/>
              <a:pPr/>
              <a:t>26/06/2020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7249-8736-443A-8EE8-6791D8DD6633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254479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500" y="13122551"/>
            <a:ext cx="8032492" cy="3870621"/>
          </a:xfrm>
        </p:spPr>
        <p:txBody>
          <a:bodyPr anchor="ctr">
            <a:normAutofit/>
          </a:bodyPr>
          <a:lstStyle>
            <a:lvl1pPr algn="r">
              <a:defRPr sz="6063" spc="276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3"/>
            <a:ext cx="12596838" cy="12095692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3307"/>
            </a:lvl1pPr>
            <a:lvl2pPr marL="472516" indent="0">
              <a:buNone/>
              <a:defRPr sz="2894"/>
            </a:lvl2pPr>
            <a:lvl3pPr marL="945032" indent="0">
              <a:buNone/>
              <a:defRPr sz="2480"/>
            </a:lvl3pPr>
            <a:lvl4pPr marL="1417549" indent="0">
              <a:buNone/>
              <a:defRPr sz="2067"/>
            </a:lvl4pPr>
            <a:lvl5pPr marL="1890065" indent="0">
              <a:buNone/>
              <a:defRPr sz="2067"/>
            </a:lvl5pPr>
            <a:lvl6pPr marL="2362581" indent="0">
              <a:buNone/>
              <a:defRPr sz="2067"/>
            </a:lvl6pPr>
            <a:lvl7pPr marL="2835097" indent="0">
              <a:buNone/>
              <a:defRPr sz="2067"/>
            </a:lvl7pPr>
            <a:lvl8pPr marL="3307613" indent="0">
              <a:buNone/>
              <a:defRPr sz="2067"/>
            </a:lvl8pPr>
            <a:lvl9pPr marL="3780130" indent="0">
              <a:buNone/>
              <a:defRPr sz="20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98741" y="13122551"/>
            <a:ext cx="3307497" cy="3870621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5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72516" indent="0">
              <a:buNone/>
              <a:defRPr sz="1447"/>
            </a:lvl2pPr>
            <a:lvl3pPr marL="945032" indent="0">
              <a:buNone/>
              <a:defRPr sz="1240"/>
            </a:lvl3pPr>
            <a:lvl4pPr marL="1417549" indent="0">
              <a:buNone/>
              <a:defRPr sz="1034"/>
            </a:lvl4pPr>
            <a:lvl5pPr marL="1890065" indent="0">
              <a:buNone/>
              <a:defRPr sz="1034"/>
            </a:lvl5pPr>
            <a:lvl6pPr marL="2362581" indent="0">
              <a:buNone/>
              <a:defRPr sz="1034"/>
            </a:lvl6pPr>
            <a:lvl7pPr marL="2835097" indent="0">
              <a:buNone/>
              <a:defRPr sz="1034"/>
            </a:lvl7pPr>
            <a:lvl8pPr marL="3307613" indent="0">
              <a:buNone/>
              <a:defRPr sz="1034"/>
            </a:lvl8pPr>
            <a:lvl9pPr marL="3780130" indent="0">
              <a:buNone/>
              <a:defRPr sz="103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BC354-D1A6-43B3-B728-2D8B3B42DC32}" type="datetimeFigureOut">
              <a:rPr lang="id-ID" smtClean="0"/>
              <a:pPr/>
              <a:t>26/06/2020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7249-8736-443A-8EE8-6791D8DD6633}" type="slidenum">
              <a:rPr lang="id-ID" smtClean="0"/>
              <a:pPr/>
              <a:t>‹#›</a:t>
            </a:fld>
            <a:endParaRPr lang="id-ID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667496" y="13926729"/>
            <a:ext cx="0" cy="2419138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5929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8399" y="1548249"/>
            <a:ext cx="10045340" cy="39673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8400" y="6047846"/>
            <a:ext cx="10045342" cy="10644209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58401" y="17118907"/>
            <a:ext cx="2226228" cy="725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78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3FBC354-D1A6-43B3-B728-2D8B3B42DC32}" type="datetimeFigureOut">
              <a:rPr lang="id-ID" smtClean="0"/>
              <a:pPr/>
              <a:t>26/06/2020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4995" y="17118907"/>
            <a:ext cx="6098943" cy="725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78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99989" y="17118907"/>
            <a:ext cx="1006249" cy="725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78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5047249-8736-443A-8EE8-6791D8DD6633}" type="slidenum">
              <a:rPr lang="id-ID" smtClean="0"/>
              <a:pPr/>
              <a:t>‹#›</a:t>
            </a:fld>
            <a:endParaRPr lang="id-ID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87499" y="2186125"/>
            <a:ext cx="0" cy="2419138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18778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1260043" rtl="0" eaLnBrk="1" latinLnBrk="0" hangingPunct="1">
        <a:lnSpc>
          <a:spcPct val="80000"/>
        </a:lnSpc>
        <a:spcBef>
          <a:spcPct val="0"/>
        </a:spcBef>
        <a:buNone/>
        <a:defRPr sz="6063" kern="1200" cap="all" spc="138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126004" indent="-126004" algn="l" defTabSz="1260043" rtl="0" eaLnBrk="1" latinLnBrk="0" hangingPunct="1">
        <a:lnSpc>
          <a:spcPct val="90000"/>
        </a:lnSpc>
        <a:spcBef>
          <a:spcPts val="1654"/>
        </a:spcBef>
        <a:spcAft>
          <a:spcPts val="276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756" kern="1200">
          <a:solidFill>
            <a:schemeClr val="tx1"/>
          </a:solidFill>
          <a:latin typeface="+mn-lt"/>
          <a:ea typeface="+mn-ea"/>
          <a:cs typeface="+mn-cs"/>
        </a:defRPr>
      </a:lvl1pPr>
      <a:lvl2pPr marL="365413" indent="-189006" algn="l" defTabSz="1260043" rtl="0" eaLnBrk="1" latinLnBrk="0" hangingPunct="1">
        <a:lnSpc>
          <a:spcPct val="90000"/>
        </a:lnSpc>
        <a:spcBef>
          <a:spcPts val="276"/>
        </a:spcBef>
        <a:spcAft>
          <a:spcPts val="551"/>
        </a:spcAft>
        <a:buClr>
          <a:schemeClr val="accent1"/>
        </a:buClr>
        <a:buFont typeface="Wingdings 3" pitchFamily="18" charset="2"/>
        <a:buChar char=""/>
        <a:defRPr sz="2205" kern="1200">
          <a:solidFill>
            <a:schemeClr val="tx1"/>
          </a:solidFill>
          <a:latin typeface="+mn-lt"/>
          <a:ea typeface="+mn-ea"/>
          <a:cs typeface="+mn-cs"/>
        </a:defRPr>
      </a:lvl2pPr>
      <a:lvl3pPr marL="617421" indent="-189006" algn="l" defTabSz="1260043" rtl="0" eaLnBrk="1" latinLnBrk="0" hangingPunct="1">
        <a:lnSpc>
          <a:spcPct val="90000"/>
        </a:lnSpc>
        <a:spcBef>
          <a:spcPts val="276"/>
        </a:spcBef>
        <a:spcAft>
          <a:spcPts val="551"/>
        </a:spcAft>
        <a:buClr>
          <a:schemeClr val="accent1"/>
        </a:buClr>
        <a:buFont typeface="Wingdings 3" pitchFamily="18" charset="2"/>
        <a:buChar char="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819028" indent="-189006" algn="l" defTabSz="1260043" rtl="0" eaLnBrk="1" latinLnBrk="0" hangingPunct="1">
        <a:lnSpc>
          <a:spcPct val="90000"/>
        </a:lnSpc>
        <a:spcBef>
          <a:spcPts val="276"/>
        </a:spcBef>
        <a:spcAft>
          <a:spcPts val="551"/>
        </a:spcAft>
        <a:buClr>
          <a:schemeClr val="accent1"/>
        </a:buClr>
        <a:buFont typeface="Wingdings 3" pitchFamily="18" charset="2"/>
        <a:buChar char=""/>
        <a:defRPr sz="1654" kern="1200">
          <a:solidFill>
            <a:schemeClr val="tx1"/>
          </a:solidFill>
          <a:latin typeface="+mn-lt"/>
          <a:ea typeface="+mn-ea"/>
          <a:cs typeface="+mn-cs"/>
        </a:defRPr>
      </a:lvl4pPr>
      <a:lvl5pPr marL="1071037" indent="-189006" algn="l" defTabSz="1260043" rtl="0" eaLnBrk="1" latinLnBrk="0" hangingPunct="1">
        <a:lnSpc>
          <a:spcPct val="90000"/>
        </a:lnSpc>
        <a:spcBef>
          <a:spcPts val="276"/>
        </a:spcBef>
        <a:spcAft>
          <a:spcPts val="551"/>
        </a:spcAft>
        <a:buClr>
          <a:schemeClr val="accent1"/>
        </a:buClr>
        <a:buFont typeface="Wingdings 3" pitchFamily="18" charset="2"/>
        <a:buChar char=""/>
        <a:defRPr sz="1654" kern="1200">
          <a:solidFill>
            <a:schemeClr val="tx1"/>
          </a:solidFill>
          <a:latin typeface="+mn-lt"/>
          <a:ea typeface="+mn-ea"/>
          <a:cs typeface="+mn-cs"/>
        </a:defRPr>
      </a:lvl5pPr>
      <a:lvl6pPr marL="1260043" indent="-189006" algn="l" defTabSz="1260043" rtl="0" eaLnBrk="1" latinLnBrk="0" hangingPunct="1">
        <a:lnSpc>
          <a:spcPct val="90000"/>
        </a:lnSpc>
        <a:spcBef>
          <a:spcPts val="276"/>
        </a:spcBef>
        <a:spcAft>
          <a:spcPts val="551"/>
        </a:spcAft>
        <a:buClr>
          <a:schemeClr val="accent1"/>
        </a:buClr>
        <a:buFont typeface="Wingdings 3" pitchFamily="18" charset="2"/>
        <a:buChar char=""/>
        <a:defRPr sz="1654" kern="1200">
          <a:solidFill>
            <a:schemeClr val="tx1"/>
          </a:solidFill>
          <a:latin typeface="+mn-lt"/>
          <a:ea typeface="+mn-ea"/>
          <a:cs typeface="+mn-cs"/>
        </a:defRPr>
      </a:lvl6pPr>
      <a:lvl7pPr marL="1461650" indent="-189006" algn="l" defTabSz="1260043" rtl="0" eaLnBrk="1" latinLnBrk="0" hangingPunct="1">
        <a:lnSpc>
          <a:spcPct val="90000"/>
        </a:lnSpc>
        <a:spcBef>
          <a:spcPts val="276"/>
        </a:spcBef>
        <a:spcAft>
          <a:spcPts val="551"/>
        </a:spcAft>
        <a:buClr>
          <a:schemeClr val="accent1"/>
        </a:buClr>
        <a:buFont typeface="Wingdings 3" pitchFamily="18" charset="2"/>
        <a:buChar char=""/>
        <a:defRPr sz="1654" kern="1200">
          <a:solidFill>
            <a:schemeClr val="tx1"/>
          </a:solidFill>
          <a:latin typeface="+mn-lt"/>
          <a:ea typeface="+mn-ea"/>
          <a:cs typeface="+mn-cs"/>
        </a:defRPr>
      </a:lvl7pPr>
      <a:lvl8pPr marL="1675857" indent="-189006" algn="l" defTabSz="1260043" rtl="0" eaLnBrk="1" latinLnBrk="0" hangingPunct="1">
        <a:lnSpc>
          <a:spcPct val="90000"/>
        </a:lnSpc>
        <a:spcBef>
          <a:spcPts val="276"/>
        </a:spcBef>
        <a:spcAft>
          <a:spcPts val="551"/>
        </a:spcAft>
        <a:buClr>
          <a:schemeClr val="accent1"/>
        </a:buClr>
        <a:buFont typeface="Wingdings 3" pitchFamily="18" charset="2"/>
        <a:buChar char=""/>
        <a:defRPr sz="1654" kern="1200">
          <a:solidFill>
            <a:schemeClr val="tx1"/>
          </a:solidFill>
          <a:latin typeface="+mn-lt"/>
          <a:ea typeface="+mn-ea"/>
          <a:cs typeface="+mn-cs"/>
        </a:defRPr>
      </a:lvl8pPr>
      <a:lvl9pPr marL="1877464" indent="-189006" algn="l" defTabSz="1260043" rtl="0" eaLnBrk="1" latinLnBrk="0" hangingPunct="1">
        <a:lnSpc>
          <a:spcPct val="90000"/>
        </a:lnSpc>
        <a:spcBef>
          <a:spcPts val="276"/>
        </a:spcBef>
        <a:spcAft>
          <a:spcPts val="551"/>
        </a:spcAft>
        <a:buClr>
          <a:schemeClr val="accent1"/>
        </a:buClr>
        <a:buFont typeface="Wingdings 3" pitchFamily="18" charset="2"/>
        <a:buChar char=""/>
        <a:defRPr sz="165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60043" rtl="0" eaLnBrk="1" latinLnBrk="0" hangingPunct="1">
        <a:defRPr sz="2480" kern="1200">
          <a:solidFill>
            <a:schemeClr val="tx1"/>
          </a:solidFill>
          <a:latin typeface="+mn-lt"/>
          <a:ea typeface="+mn-ea"/>
          <a:cs typeface="+mn-cs"/>
        </a:defRPr>
      </a:lvl1pPr>
      <a:lvl2pPr marL="630022" algn="l" defTabSz="1260043" rtl="0" eaLnBrk="1" latinLnBrk="0" hangingPunct="1">
        <a:defRPr sz="2480" kern="1200">
          <a:solidFill>
            <a:schemeClr val="tx1"/>
          </a:solidFill>
          <a:latin typeface="+mn-lt"/>
          <a:ea typeface="+mn-ea"/>
          <a:cs typeface="+mn-cs"/>
        </a:defRPr>
      </a:lvl2pPr>
      <a:lvl3pPr marL="1260043" algn="l" defTabSz="1260043" rtl="0" eaLnBrk="1" latinLnBrk="0" hangingPunct="1">
        <a:defRPr sz="2480" kern="1200">
          <a:solidFill>
            <a:schemeClr val="tx1"/>
          </a:solidFill>
          <a:latin typeface="+mn-lt"/>
          <a:ea typeface="+mn-ea"/>
          <a:cs typeface="+mn-cs"/>
        </a:defRPr>
      </a:lvl3pPr>
      <a:lvl4pPr marL="1890065" algn="l" defTabSz="1260043" rtl="0" eaLnBrk="1" latinLnBrk="0" hangingPunct="1">
        <a:defRPr sz="2480" kern="1200">
          <a:solidFill>
            <a:schemeClr val="tx1"/>
          </a:solidFill>
          <a:latin typeface="+mn-lt"/>
          <a:ea typeface="+mn-ea"/>
          <a:cs typeface="+mn-cs"/>
        </a:defRPr>
      </a:lvl4pPr>
      <a:lvl5pPr marL="2520086" algn="l" defTabSz="1260043" rtl="0" eaLnBrk="1" latinLnBrk="0" hangingPunct="1">
        <a:defRPr sz="2480" kern="1200">
          <a:solidFill>
            <a:schemeClr val="tx1"/>
          </a:solidFill>
          <a:latin typeface="+mn-lt"/>
          <a:ea typeface="+mn-ea"/>
          <a:cs typeface="+mn-cs"/>
        </a:defRPr>
      </a:lvl5pPr>
      <a:lvl6pPr marL="3150108" algn="l" defTabSz="1260043" rtl="0" eaLnBrk="1" latinLnBrk="0" hangingPunct="1">
        <a:defRPr sz="2480" kern="1200">
          <a:solidFill>
            <a:schemeClr val="tx1"/>
          </a:solidFill>
          <a:latin typeface="+mn-lt"/>
          <a:ea typeface="+mn-ea"/>
          <a:cs typeface="+mn-cs"/>
        </a:defRPr>
      </a:lvl6pPr>
      <a:lvl7pPr marL="3780130" algn="l" defTabSz="1260043" rtl="0" eaLnBrk="1" latinLnBrk="0" hangingPunct="1">
        <a:defRPr sz="2480" kern="1200">
          <a:solidFill>
            <a:schemeClr val="tx1"/>
          </a:solidFill>
          <a:latin typeface="+mn-lt"/>
          <a:ea typeface="+mn-ea"/>
          <a:cs typeface="+mn-cs"/>
        </a:defRPr>
      </a:lvl7pPr>
      <a:lvl8pPr marL="4410151" algn="l" defTabSz="1260043" rtl="0" eaLnBrk="1" latinLnBrk="0" hangingPunct="1">
        <a:defRPr sz="2480" kern="1200">
          <a:solidFill>
            <a:schemeClr val="tx1"/>
          </a:solidFill>
          <a:latin typeface="+mn-lt"/>
          <a:ea typeface="+mn-ea"/>
          <a:cs typeface="+mn-cs"/>
        </a:defRPr>
      </a:lvl8pPr>
      <a:lvl9pPr marL="5040173" algn="l" defTabSz="1260043" rtl="0" eaLnBrk="1" latinLnBrk="0" hangingPunct="1">
        <a:defRPr sz="2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C6296C6-ED63-46B6-82BD-6ADD8875F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641" y="618498"/>
            <a:ext cx="5782720" cy="634116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latin typeface="Bahnschrift Condensed" panose="020B0502040204020203" pitchFamily="34" charset="0"/>
              </a:rPr>
              <a:t>CASCADING KECAMATAN PANCUR TH. 2021</a:t>
            </a:r>
            <a:br>
              <a:rPr lang="en-US" sz="2400" b="1" dirty="0" smtClean="0">
                <a:latin typeface="Bahnschrift Condensed" panose="020B0502040204020203" pitchFamily="34" charset="0"/>
              </a:rPr>
            </a:br>
            <a:r>
              <a:rPr lang="en-US" sz="2400" b="1" dirty="0" smtClean="0">
                <a:latin typeface="Bahnschrift Condensed" panose="020B0502040204020203" pitchFamily="34" charset="0"/>
              </a:rPr>
              <a:t>PERDA NO. 6 TH. 2019, PERBUP NO. 23 TH. 2019</a:t>
            </a:r>
            <a:endParaRPr lang="id-ID" sz="2400" b="1" dirty="0">
              <a:latin typeface="Bahnschrift Condensed" panose="020B0502040204020203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D843C4DF-2D8D-4A25-BA84-2539FA4A07F3}"/>
              </a:ext>
            </a:extLst>
          </p:cNvPr>
          <p:cNvSpPr/>
          <p:nvPr/>
        </p:nvSpPr>
        <p:spPr>
          <a:xfrm>
            <a:off x="313492" y="3687357"/>
            <a:ext cx="3689415" cy="48682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CAMAT PANCUR</a:t>
            </a:r>
            <a:endParaRPr lang="id-ID" sz="2000" b="1" dirty="0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B99BDDC7-5AAB-4F4F-BAA4-274FC9A9A0F4}"/>
              </a:ext>
            </a:extLst>
          </p:cNvPr>
          <p:cNvSpPr/>
          <p:nvPr/>
        </p:nvSpPr>
        <p:spPr>
          <a:xfrm>
            <a:off x="8222608" y="3336299"/>
            <a:ext cx="4096761" cy="44588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SEKRETARIS </a:t>
            </a:r>
            <a:r>
              <a:rPr lang="en-US" dirty="0" smtClean="0"/>
              <a:t>KECAMATAN PANCUR</a:t>
            </a:r>
            <a:endParaRPr lang="id-ID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9584D75A-3DDF-4033-8511-4A15AF105F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03816738"/>
              </p:ext>
            </p:extLst>
          </p:nvPr>
        </p:nvGraphicFramePr>
        <p:xfrm>
          <a:off x="318655" y="4187145"/>
          <a:ext cx="3684252" cy="2316616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874189">
                  <a:extLst>
                    <a:ext uri="{9D8B030D-6E8A-4147-A177-3AD203B41FA5}">
                      <a16:colId xmlns="" xmlns:a16="http://schemas.microsoft.com/office/drawing/2014/main" val="1807660708"/>
                    </a:ext>
                  </a:extLst>
                </a:gridCol>
                <a:gridCol w="1810063">
                  <a:extLst>
                    <a:ext uri="{9D8B030D-6E8A-4147-A177-3AD203B41FA5}">
                      <a16:colId xmlns="" xmlns:a16="http://schemas.microsoft.com/office/drawing/2014/main" val="2626465130"/>
                    </a:ext>
                  </a:extLst>
                </a:gridCol>
              </a:tblGrid>
              <a:tr h="42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TUJUAN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1600" dirty="0"/>
                        <a:t>INDIKATOR</a:t>
                      </a:r>
                      <a:endParaRPr lang="id-ID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40340244"/>
                  </a:ext>
                </a:extLst>
              </a:tr>
              <a:tr h="794104">
                <a:tc rowSpan="2">
                  <a:txBody>
                    <a:bodyPr/>
                    <a:lstStyle/>
                    <a:p>
                      <a:r>
                        <a:rPr lang="sv-SE" sz="1600" dirty="0"/>
                        <a:t>Meningkat</a:t>
                      </a:r>
                      <a:r>
                        <a:rPr lang="id-ID" sz="1600" dirty="0"/>
                        <a:t>kan</a:t>
                      </a:r>
                      <a:r>
                        <a:rPr lang="sv-SE" sz="1600" dirty="0"/>
                        <a:t> akuntabilitas kinerja dan kualitas pelayanan publik</a:t>
                      </a:r>
                      <a:r>
                        <a:rPr lang="id-ID" sz="1600" dirty="0"/>
                        <a:t> </a:t>
                      </a:r>
                      <a:endParaRPr lang="en-US" sz="1600" dirty="0" smtClean="0"/>
                    </a:p>
                    <a:p>
                      <a:r>
                        <a:rPr lang="en-US" sz="1600" dirty="0" err="1" smtClean="0"/>
                        <a:t>Kecamatan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Pancur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/>
                        <a:t>Nilai SAKIP </a:t>
                      </a:r>
                      <a:r>
                        <a:rPr lang="en-US" sz="1600" dirty="0" err="1" smtClean="0"/>
                        <a:t>Kecamatan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Pancur</a:t>
                      </a:r>
                      <a:endParaRPr lang="id-ID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93112">
                <a:tc vMerge="1">
                  <a:txBody>
                    <a:bodyPr/>
                    <a:lstStyle/>
                    <a:p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Indeks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Kepuasan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Masyarakat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 smtClean="0"/>
                        <a:t>Kecamatan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Pancur</a:t>
                      </a:r>
                      <a:endParaRPr lang="id-ID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57432575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="" xmlns:a16="http://schemas.microsoft.com/office/drawing/2014/main" id="{6022F35E-70A5-4A8C-80F8-4DF2E87DAC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87326724"/>
              </p:ext>
            </p:extLst>
          </p:nvPr>
        </p:nvGraphicFramePr>
        <p:xfrm>
          <a:off x="8228314" y="3810011"/>
          <a:ext cx="4096761" cy="4346241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309213">
                  <a:extLst>
                    <a:ext uri="{9D8B030D-6E8A-4147-A177-3AD203B41FA5}">
                      <a16:colId xmlns="" xmlns:a16="http://schemas.microsoft.com/office/drawing/2014/main" val="2873413310"/>
                    </a:ext>
                  </a:extLst>
                </a:gridCol>
                <a:gridCol w="1904784">
                  <a:extLst>
                    <a:ext uri="{9D8B030D-6E8A-4147-A177-3AD203B41FA5}">
                      <a16:colId xmlns="" xmlns:a16="http://schemas.microsoft.com/office/drawing/2014/main" val="2844204539"/>
                    </a:ext>
                  </a:extLst>
                </a:gridCol>
                <a:gridCol w="88276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94087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PROGRAM</a:t>
                      </a:r>
                      <a:endParaRPr lang="id-ID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INDIKATOR</a:t>
                      </a:r>
                      <a:endParaRPr lang="id-ID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TARGET</a:t>
                      </a:r>
                      <a:endParaRPr lang="id-ID" sz="13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80650297"/>
                  </a:ext>
                </a:extLst>
              </a:tr>
              <a:tr h="627564">
                <a:tc>
                  <a:txBody>
                    <a:bodyPr/>
                    <a:lstStyle/>
                    <a:p>
                      <a:r>
                        <a:rPr lang="en-US" sz="1300" dirty="0" err="1"/>
                        <a:t>Perencanaan</a:t>
                      </a:r>
                      <a:r>
                        <a:rPr lang="en-US" sz="1300" dirty="0"/>
                        <a:t> </a:t>
                      </a:r>
                      <a:r>
                        <a:rPr lang="en-US" sz="1300" dirty="0" err="1"/>
                        <a:t>dan</a:t>
                      </a:r>
                      <a:r>
                        <a:rPr lang="en-US" sz="1300" dirty="0"/>
                        <a:t> </a:t>
                      </a:r>
                      <a:r>
                        <a:rPr lang="en-US" sz="1300" dirty="0" err="1"/>
                        <a:t>Evaluasi</a:t>
                      </a:r>
                      <a:r>
                        <a:rPr lang="en-US" sz="1300" dirty="0"/>
                        <a:t> </a:t>
                      </a:r>
                      <a:r>
                        <a:rPr lang="en-US" sz="1300" dirty="0" err="1"/>
                        <a:t>Kinerja</a:t>
                      </a:r>
                      <a:r>
                        <a:rPr lang="en-US" sz="1300" dirty="0"/>
                        <a:t> </a:t>
                      </a:r>
                      <a:r>
                        <a:rPr lang="en-US" sz="1300" dirty="0" err="1"/>
                        <a:t>Perangkat</a:t>
                      </a:r>
                      <a:r>
                        <a:rPr lang="en-US" sz="1300" dirty="0"/>
                        <a:t> Daerah</a:t>
                      </a:r>
                      <a:endParaRPr lang="en-US" sz="1300" b="1" dirty="0"/>
                    </a:p>
                  </a:txBody>
                  <a:tcPr marL="91476" marR="91476" marT="45724" marB="45724"/>
                </a:tc>
                <a:tc>
                  <a:txBody>
                    <a:bodyPr/>
                    <a:lstStyle/>
                    <a:p>
                      <a:r>
                        <a:rPr lang="fi-FI" sz="1300" dirty="0"/>
                        <a:t>% </a:t>
                      </a:r>
                      <a:r>
                        <a:rPr lang="fi-FI" sz="1300" dirty="0" smtClean="0"/>
                        <a:t>keselarasan Perencanaan terhadap Capaian Kinerja Perangkat Daerah</a:t>
                      </a:r>
                      <a:endParaRPr lang="en-US" sz="1300" b="1" dirty="0"/>
                    </a:p>
                  </a:txBody>
                  <a:tcPr marL="91476" marR="91476" marT="45724" marB="45724"/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70%</a:t>
                      </a:r>
                      <a:endParaRPr lang="en-US" sz="1300" b="1" dirty="0"/>
                    </a:p>
                  </a:txBody>
                  <a:tcPr marL="91476" marR="91476" marT="45724" marB="45724"/>
                </a:tc>
                <a:extLst>
                  <a:ext uri="{0D108BD9-81ED-4DB2-BD59-A6C34878D82A}">
                    <a16:rowId xmlns="" xmlns:a16="http://schemas.microsoft.com/office/drawing/2014/main" val="2460529523"/>
                  </a:ext>
                </a:extLst>
              </a:tr>
              <a:tr h="471640">
                <a:tc rowSpan="4">
                  <a:txBody>
                    <a:bodyPr/>
                    <a:lstStyle/>
                    <a:p>
                      <a:r>
                        <a:rPr lang="en-US" sz="1300" dirty="0" err="1" smtClean="0"/>
                        <a:t>Manajemen</a:t>
                      </a:r>
                      <a:r>
                        <a:rPr lang="en-US" sz="1300" dirty="0" smtClean="0"/>
                        <a:t> </a:t>
                      </a:r>
                      <a:r>
                        <a:rPr lang="en-US" sz="1300" dirty="0" err="1" smtClean="0"/>
                        <a:t>Administrasi</a:t>
                      </a:r>
                      <a:r>
                        <a:rPr lang="en-US" sz="1300" dirty="0" smtClean="0"/>
                        <a:t> </a:t>
                      </a:r>
                      <a:r>
                        <a:rPr lang="en-US" sz="1300" dirty="0" err="1"/>
                        <a:t>Pelayanan</a:t>
                      </a:r>
                      <a:r>
                        <a:rPr lang="en-US" sz="1300" dirty="0"/>
                        <a:t> </a:t>
                      </a:r>
                      <a:r>
                        <a:rPr lang="en-US" sz="1300" dirty="0" err="1"/>
                        <a:t>Umum</a:t>
                      </a:r>
                      <a:r>
                        <a:rPr lang="en-US" sz="1300" dirty="0"/>
                        <a:t>, </a:t>
                      </a:r>
                      <a:r>
                        <a:rPr lang="en-US" sz="1300" dirty="0" err="1"/>
                        <a:t>Kepegawaian</a:t>
                      </a:r>
                      <a:r>
                        <a:rPr lang="en-US" sz="1300" dirty="0"/>
                        <a:t> </a:t>
                      </a:r>
                      <a:r>
                        <a:rPr lang="en-US" sz="1300" dirty="0" err="1"/>
                        <a:t>dan</a:t>
                      </a:r>
                      <a:r>
                        <a:rPr lang="en-US" sz="1300" dirty="0"/>
                        <a:t> </a:t>
                      </a:r>
                      <a:r>
                        <a:rPr lang="en-US" sz="1300" dirty="0" err="1"/>
                        <a:t>Keuangan</a:t>
                      </a:r>
                      <a:r>
                        <a:rPr lang="en-US" sz="1300" dirty="0"/>
                        <a:t> </a:t>
                      </a:r>
                      <a:r>
                        <a:rPr lang="en-US" sz="1300" dirty="0" err="1"/>
                        <a:t>Perangkat</a:t>
                      </a:r>
                      <a:r>
                        <a:rPr lang="en-US" sz="1300" dirty="0"/>
                        <a:t> Daerah</a:t>
                      </a:r>
                      <a:endParaRPr lang="en-US" sz="1300" b="1" dirty="0"/>
                    </a:p>
                  </a:txBody>
                  <a:tcPr marL="91476" marR="91476" marT="45724" marB="45724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% </a:t>
                      </a:r>
                      <a:r>
                        <a:rPr lang="en-US" sz="1300" dirty="0" err="1"/>
                        <a:t>ketercapaian</a:t>
                      </a:r>
                      <a:r>
                        <a:rPr lang="en-US" sz="1300" dirty="0"/>
                        <a:t> </a:t>
                      </a:r>
                      <a:r>
                        <a:rPr lang="en-US" sz="1300" dirty="0" err="1"/>
                        <a:t>pelayanan</a:t>
                      </a:r>
                      <a:r>
                        <a:rPr lang="en-US" sz="1300" dirty="0"/>
                        <a:t> </a:t>
                      </a:r>
                      <a:r>
                        <a:rPr lang="en-US" sz="1300" dirty="0" err="1" smtClean="0"/>
                        <a:t>umum</a:t>
                      </a:r>
                      <a:endParaRPr lang="en-US" sz="1300" b="1" dirty="0"/>
                    </a:p>
                  </a:txBody>
                  <a:tcPr marL="91476" marR="91476" marT="45724" marB="45724"/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95%</a:t>
                      </a:r>
                      <a:endParaRPr lang="en-US" sz="1300" b="1" dirty="0"/>
                    </a:p>
                  </a:txBody>
                  <a:tcPr marL="91476" marR="91476" marT="45724" marB="45724"/>
                </a:tc>
                <a:extLst>
                  <a:ext uri="{0D108BD9-81ED-4DB2-BD59-A6C34878D82A}">
                    <a16:rowId xmlns="" xmlns:a16="http://schemas.microsoft.com/office/drawing/2014/main" val="1655290474"/>
                  </a:ext>
                </a:extLst>
              </a:tr>
              <a:tr h="401035">
                <a:tc vMerge="1"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 marL="91476" marR="91476" marT="45724" marB="45724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% </a:t>
                      </a:r>
                      <a:r>
                        <a:rPr lang="en-US" sz="1300" dirty="0" err="1" smtClean="0"/>
                        <a:t>pemenuhan</a:t>
                      </a:r>
                      <a:r>
                        <a:rPr lang="en-US" sz="1300" dirty="0" smtClean="0"/>
                        <a:t> </a:t>
                      </a:r>
                      <a:r>
                        <a:rPr lang="en-US" sz="1300" dirty="0" err="1" smtClean="0"/>
                        <a:t>pelayanan</a:t>
                      </a:r>
                      <a:r>
                        <a:rPr lang="en-US" sz="1300" dirty="0" smtClean="0"/>
                        <a:t> </a:t>
                      </a:r>
                      <a:r>
                        <a:rPr lang="en-US" sz="1300" dirty="0" err="1" smtClean="0"/>
                        <a:t>kepegawaian</a:t>
                      </a:r>
                      <a:endParaRPr lang="en-US" sz="1300" b="1" dirty="0"/>
                    </a:p>
                  </a:txBody>
                  <a:tcPr marL="91476" marR="91476" marT="45724" marB="45724"/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95%</a:t>
                      </a:r>
                      <a:endParaRPr lang="en-US" sz="1300" b="1" dirty="0"/>
                    </a:p>
                  </a:txBody>
                  <a:tcPr marL="91476" marR="91476" marT="45724" marB="45724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010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% </a:t>
                      </a:r>
                      <a:r>
                        <a:rPr lang="en-US" sz="1300" b="0" dirty="0" err="1" smtClean="0"/>
                        <a:t>Ketercukupan</a:t>
                      </a:r>
                      <a:r>
                        <a:rPr lang="en-US" sz="1300" b="0" baseline="0" dirty="0" smtClean="0"/>
                        <a:t> </a:t>
                      </a:r>
                      <a:r>
                        <a:rPr lang="en-US" sz="1300" b="0" baseline="0" dirty="0" err="1" smtClean="0"/>
                        <a:t>Sarana</a:t>
                      </a:r>
                      <a:r>
                        <a:rPr lang="en-US" sz="1300" b="0" baseline="0" dirty="0" smtClean="0"/>
                        <a:t> &amp; </a:t>
                      </a:r>
                      <a:r>
                        <a:rPr lang="en-US" sz="1300" b="0" baseline="0" dirty="0" err="1" smtClean="0"/>
                        <a:t>Prasarana</a:t>
                      </a:r>
                      <a:r>
                        <a:rPr lang="en-US" sz="1300" b="0" baseline="0" dirty="0" smtClean="0"/>
                        <a:t> </a:t>
                      </a:r>
                      <a:r>
                        <a:rPr lang="en-US" sz="1300" b="0" baseline="0" dirty="0" err="1" smtClean="0"/>
                        <a:t>Aparatur</a:t>
                      </a:r>
                      <a:endParaRPr lang="en-US" sz="1300" b="1" dirty="0"/>
                    </a:p>
                  </a:txBody>
                  <a:tcPr marL="91476" marR="91476" marT="45724" marB="45724"/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95%</a:t>
                      </a:r>
                      <a:endParaRPr lang="en-US" sz="1300" b="1" dirty="0"/>
                    </a:p>
                  </a:txBody>
                  <a:tcPr marL="91476" marR="91476" marT="45724" marB="45724"/>
                </a:tc>
              </a:tr>
              <a:tr h="5554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% </a:t>
                      </a:r>
                      <a:r>
                        <a:rPr lang="en-US" sz="1300" dirty="0" err="1" smtClean="0"/>
                        <a:t>pemenuhan</a:t>
                      </a:r>
                      <a:r>
                        <a:rPr lang="en-US" sz="1300" dirty="0" smtClean="0"/>
                        <a:t> </a:t>
                      </a:r>
                      <a:r>
                        <a:rPr lang="en-US" sz="1300" dirty="0" err="1" smtClean="0"/>
                        <a:t>pelayanan</a:t>
                      </a:r>
                      <a:r>
                        <a:rPr lang="en-US" sz="1300" dirty="0" smtClean="0"/>
                        <a:t> </a:t>
                      </a:r>
                      <a:r>
                        <a:rPr lang="id-ID" sz="1300" dirty="0"/>
                        <a:t>keuangan</a:t>
                      </a:r>
                      <a:endParaRPr lang="en-US" sz="1300" b="1" dirty="0"/>
                    </a:p>
                  </a:txBody>
                  <a:tcPr marL="91476" marR="91476" marT="45724" marB="45724"/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95%</a:t>
                      </a:r>
                      <a:endParaRPr lang="en-US" sz="1300" b="1" dirty="0"/>
                    </a:p>
                  </a:txBody>
                  <a:tcPr marL="91476" marR="91476" marT="45724" marB="45724"/>
                </a:tc>
              </a:tr>
              <a:tr h="951596">
                <a:tc>
                  <a:txBody>
                    <a:bodyPr/>
                    <a:lstStyle/>
                    <a:p>
                      <a:r>
                        <a:rPr lang="nn-NO" sz="1300" dirty="0"/>
                        <a:t>Program Peningkatan Keterbukaan Informasi Publik</a:t>
                      </a:r>
                      <a:endParaRPr lang="en-US" sz="1300" b="1" dirty="0"/>
                    </a:p>
                  </a:txBody>
                  <a:tcPr marL="91476" marR="91476" marT="45724" marB="45724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% </a:t>
                      </a:r>
                      <a:r>
                        <a:rPr lang="en-US" sz="1300" dirty="0" err="1"/>
                        <a:t>Informasi</a:t>
                      </a:r>
                      <a:r>
                        <a:rPr lang="en-US" sz="1300" dirty="0"/>
                        <a:t> yang </a:t>
                      </a:r>
                      <a:r>
                        <a:rPr lang="en-US" sz="1300" dirty="0" err="1"/>
                        <a:t>disampaikan</a:t>
                      </a:r>
                      <a:r>
                        <a:rPr lang="en-US" sz="1300" dirty="0"/>
                        <a:t> </a:t>
                      </a:r>
                      <a:r>
                        <a:rPr lang="en-US" sz="1300" dirty="0" err="1"/>
                        <a:t>ke</a:t>
                      </a:r>
                      <a:r>
                        <a:rPr lang="en-US" sz="1300" dirty="0"/>
                        <a:t> </a:t>
                      </a:r>
                      <a:r>
                        <a:rPr lang="en-US" sz="1300" dirty="0" err="1"/>
                        <a:t>publik</a:t>
                      </a:r>
                      <a:endParaRPr lang="en-US" sz="1300" b="1" dirty="0"/>
                    </a:p>
                  </a:txBody>
                  <a:tcPr marL="91476" marR="91476" marT="45724" marB="45724"/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95%</a:t>
                      </a:r>
                      <a:endParaRPr lang="en-US" sz="1300" b="1" dirty="0"/>
                    </a:p>
                  </a:txBody>
                  <a:tcPr marL="91476" marR="91476" marT="45724" marB="45724"/>
                </a:tc>
                <a:extLst>
                  <a:ext uri="{0D108BD9-81ED-4DB2-BD59-A6C34878D82A}">
                    <a16:rowId xmlns="" xmlns:a16="http://schemas.microsoft.com/office/drawing/2014/main" val="2275147466"/>
                  </a:ext>
                </a:extLst>
              </a:tr>
            </a:tbl>
          </a:graphicData>
        </a:graphic>
      </p:graphicFrame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3572AF08-A4A1-4118-90AF-A1F51BC3E517}"/>
              </a:ext>
            </a:extLst>
          </p:cNvPr>
          <p:cNvSpPr/>
          <p:nvPr/>
        </p:nvSpPr>
        <p:spPr>
          <a:xfrm>
            <a:off x="2731629" y="6875513"/>
            <a:ext cx="3862185" cy="941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CAMAT PANCUR</a:t>
            </a:r>
            <a:endParaRPr lang="id-ID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D843C4DF-2D8D-4A25-BA84-2539FA4A07F3}"/>
              </a:ext>
            </a:extLst>
          </p:cNvPr>
          <p:cNvSpPr/>
          <p:nvPr/>
        </p:nvSpPr>
        <p:spPr>
          <a:xfrm>
            <a:off x="4244494" y="3566592"/>
            <a:ext cx="3689415" cy="62055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CAMAT PANCUR</a:t>
            </a:r>
            <a:endParaRPr lang="id-ID" sz="2000" b="1" dirty="0"/>
          </a:p>
        </p:txBody>
      </p:sp>
      <p:graphicFrame>
        <p:nvGraphicFramePr>
          <p:cNvPr id="18" name="Table 17">
            <a:extLst>
              <a:ext uri="{FF2B5EF4-FFF2-40B4-BE49-F238E27FC236}">
                <a16:creationId xmlns="" xmlns:a16="http://schemas.microsoft.com/office/drawing/2014/main" id="{9584D75A-3DDF-4033-8511-4A15AF105F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68997130"/>
              </p:ext>
            </p:extLst>
          </p:nvPr>
        </p:nvGraphicFramePr>
        <p:xfrm>
          <a:off x="4244494" y="4205500"/>
          <a:ext cx="3679872" cy="2314147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153575">
                  <a:extLst>
                    <a:ext uri="{9D8B030D-6E8A-4147-A177-3AD203B41FA5}">
                      <a16:colId xmlns="" xmlns:a16="http://schemas.microsoft.com/office/drawing/2014/main" val="1807660708"/>
                    </a:ext>
                  </a:extLst>
                </a:gridCol>
                <a:gridCol w="1526297">
                  <a:extLst>
                    <a:ext uri="{9D8B030D-6E8A-4147-A177-3AD203B41FA5}">
                      <a16:colId xmlns="" xmlns:a16="http://schemas.microsoft.com/office/drawing/2014/main" val="2626465130"/>
                    </a:ext>
                  </a:extLst>
                </a:gridCol>
              </a:tblGrid>
              <a:tr h="424552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/>
                        <a:t>SASARAN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INDIKATOR</a:t>
                      </a:r>
                      <a:endParaRPr lang="id-ID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40340244"/>
                  </a:ext>
                </a:extLst>
              </a:tr>
              <a:tr h="944715">
                <a:tc>
                  <a:txBody>
                    <a:bodyPr/>
                    <a:lstStyle/>
                    <a:p>
                      <a:r>
                        <a:rPr lang="id-ID" sz="1400" dirty="0"/>
                        <a:t>Meningkatnya akuntabilitas kinerja </a:t>
                      </a:r>
                      <a:r>
                        <a:rPr lang="en-US" sz="1400" dirty="0" err="1" smtClean="0"/>
                        <a:t>Kecamatan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err="1" smtClean="0"/>
                        <a:t>Pancur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/>
                        <a:t>Nilai SAKIP </a:t>
                      </a:r>
                      <a:r>
                        <a:rPr lang="en-US" sz="1400" dirty="0" err="1" smtClean="0"/>
                        <a:t>Kecamatan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Pancur</a:t>
                      </a:r>
                      <a:endParaRPr lang="id-ID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57432575"/>
                  </a:ext>
                </a:extLst>
              </a:tr>
              <a:tr h="944715">
                <a:tc>
                  <a:txBody>
                    <a:bodyPr/>
                    <a:lstStyle/>
                    <a:p>
                      <a:r>
                        <a:rPr lang="sv-SE" sz="1400" dirty="0"/>
                        <a:t>Meningkatknya kualitas pelayanan publik</a:t>
                      </a:r>
                      <a:r>
                        <a:rPr lang="id-ID" sz="1400" dirty="0"/>
                        <a:t> </a:t>
                      </a:r>
                      <a:r>
                        <a:rPr lang="en-US" sz="1400" dirty="0" err="1" smtClean="0"/>
                        <a:t>Kecamatan</a:t>
                      </a:r>
                      <a:r>
                        <a:rPr lang="en-US" sz="1400" dirty="0" smtClean="0"/>
                        <a:t>  </a:t>
                      </a:r>
                      <a:r>
                        <a:rPr lang="en-US" sz="1400" dirty="0" err="1" smtClean="0"/>
                        <a:t>Pancur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/>
                        <a:t>Nilai Keterbukaan Informasi Publik </a:t>
                      </a:r>
                      <a:r>
                        <a:rPr lang="en-US" sz="1400" dirty="0" err="1" smtClean="0"/>
                        <a:t>Kecamatan</a:t>
                      </a:r>
                      <a:r>
                        <a:rPr lang="en-US" sz="1400" dirty="0" smtClean="0"/>
                        <a:t>  </a:t>
                      </a:r>
                      <a:r>
                        <a:rPr lang="en-US" sz="1400" dirty="0" err="1" smtClean="0"/>
                        <a:t>Pancur</a:t>
                      </a:r>
                      <a:endParaRPr lang="id-ID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ight Arrow 4"/>
          <p:cNvSpPr/>
          <p:nvPr/>
        </p:nvSpPr>
        <p:spPr>
          <a:xfrm>
            <a:off x="7933901" y="4898450"/>
            <a:ext cx="250204" cy="48409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>
            <a:off x="4002907" y="4973899"/>
            <a:ext cx="250204" cy="48409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20736672"/>
              </p:ext>
            </p:extLst>
          </p:nvPr>
        </p:nvGraphicFramePr>
        <p:xfrm>
          <a:off x="1412270" y="7708934"/>
          <a:ext cx="6521631" cy="323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1780"/>
                <a:gridCol w="3188386"/>
                <a:gridCol w="128146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PROGRAM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INDIKATOR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TARGET</a:t>
                      </a:r>
                      <a:endParaRPr lang="en-US" sz="2000" dirty="0"/>
                    </a:p>
                  </a:txBody>
                  <a:tcPr/>
                </a:tc>
              </a:tr>
              <a:tr h="514788">
                <a:tc rowSpan="4"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Program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Peningkatan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Kinerja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Pemerintahan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Pemberdayaan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pembinaan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Kemasyarakatan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dan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ketentraman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Masyarakat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800" dirty="0" smtClean="0"/>
                        <a:t>Tingkat Kinerja Seksi pemerintahan Desa/Kelurahan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</a:t>
                      </a:r>
                      <a:endParaRPr lang="en-US" sz="1800" dirty="0"/>
                    </a:p>
                  </a:txBody>
                  <a:tcPr/>
                </a:tc>
              </a:tr>
              <a:tr h="23469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800" dirty="0" smtClean="0"/>
                        <a:t>Tingkat Kinerja Seksi Pemberdayaan Masyarakat Desa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</a:t>
                      </a:r>
                      <a:endParaRPr lang="en-US" sz="1800" dirty="0"/>
                    </a:p>
                  </a:txBody>
                  <a:tcPr/>
                </a:tc>
              </a:tr>
              <a:tr h="23469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800" dirty="0" smtClean="0"/>
                        <a:t>Tingkat Kinerja Seksi Kesejahteraan Rakyat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Tingkat </a:t>
                      </a:r>
                      <a:r>
                        <a:rPr lang="en-US" sz="1800" dirty="0" err="1" smtClean="0"/>
                        <a:t>Kinerja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Seksi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Ketentraman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dan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Ketertiban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600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7</a:t>
                      </a:r>
                    </a:p>
                    <a:p>
                      <a:pPr algn="ctr"/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359742" y="11864291"/>
            <a:ext cx="11776840" cy="968966"/>
            <a:chOff x="359742" y="11379380"/>
            <a:chExt cx="11776840" cy="968966"/>
          </a:xfrm>
        </p:grpSpPr>
        <p:sp>
          <p:nvSpPr>
            <p:cNvPr id="41" name="Rectangle 40">
              <a:extLst>
                <a:ext uri="{FF2B5EF4-FFF2-40B4-BE49-F238E27FC236}">
                  <a16:creationId xmlns="" xmlns:a16="http://schemas.microsoft.com/office/drawing/2014/main" id="{3572AF08-A4A1-4118-90AF-A1F51BC3E517}"/>
                </a:ext>
              </a:extLst>
            </p:cNvPr>
            <p:cNvSpPr/>
            <p:nvPr/>
          </p:nvSpPr>
          <p:spPr>
            <a:xfrm>
              <a:off x="359742" y="11379380"/>
              <a:ext cx="2955634" cy="9412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KASI PEMERINTAHAN</a:t>
              </a:r>
              <a:endParaRPr lang="id-ID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="" xmlns:a16="http://schemas.microsoft.com/office/drawing/2014/main" id="{3572AF08-A4A1-4118-90AF-A1F51BC3E517}"/>
                </a:ext>
              </a:extLst>
            </p:cNvPr>
            <p:cNvSpPr/>
            <p:nvPr/>
          </p:nvSpPr>
          <p:spPr>
            <a:xfrm>
              <a:off x="3552777" y="11379380"/>
              <a:ext cx="2607745" cy="9412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KASI </a:t>
              </a:r>
              <a:r>
                <a:rPr lang="en-US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PMD</a:t>
              </a:r>
              <a:endParaRPr lang="id-ID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="" xmlns:a16="http://schemas.microsoft.com/office/drawing/2014/main" id="{3572AF08-A4A1-4118-90AF-A1F51BC3E517}"/>
                </a:ext>
              </a:extLst>
            </p:cNvPr>
            <p:cNvSpPr/>
            <p:nvPr/>
          </p:nvSpPr>
          <p:spPr>
            <a:xfrm>
              <a:off x="6272230" y="11393235"/>
              <a:ext cx="2845146" cy="9412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latin typeface="Arial" pitchFamily="34" charset="0"/>
                  <a:cs typeface="Arial" pitchFamily="34" charset="0"/>
                </a:rPr>
                <a:t>KASI KESRA</a:t>
              </a:r>
              <a:endParaRPr lang="id-ID" sz="2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="" xmlns:a16="http://schemas.microsoft.com/office/drawing/2014/main" id="{3572AF08-A4A1-4118-90AF-A1F51BC3E517}"/>
                </a:ext>
              </a:extLst>
            </p:cNvPr>
            <p:cNvSpPr/>
            <p:nvPr/>
          </p:nvSpPr>
          <p:spPr>
            <a:xfrm>
              <a:off x="9243069" y="11407090"/>
              <a:ext cx="2893513" cy="9412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latin typeface="Arial" pitchFamily="34" charset="0"/>
                  <a:cs typeface="Arial" pitchFamily="34" charset="0"/>
                </a:rPr>
                <a:t>KASI TRANTIP</a:t>
              </a:r>
              <a:endParaRPr lang="id-ID" sz="2400" b="1" dirty="0"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38817908"/>
              </p:ext>
            </p:extLst>
          </p:nvPr>
        </p:nvGraphicFramePr>
        <p:xfrm>
          <a:off x="359743" y="12938550"/>
          <a:ext cx="2955634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6119"/>
                <a:gridCol w="1739515"/>
              </a:tblGrid>
              <a:tr h="10668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KEGIATAN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Fasilitasi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Penyelenggaraan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Pemerintahan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Desa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Kelurahan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pPr marL="0" marR="0" indent="0" algn="l" defTabSz="12600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INDIKATOR</a:t>
                      </a:r>
                    </a:p>
                    <a:p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emerintahan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Desa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yang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tertib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Administrasi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( Target :95 %)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% Pemerintahan yang lunas bayar PBB</a:t>
                      </a:r>
                    </a:p>
                    <a:p>
                      <a:r>
                        <a:rPr lang="sv-SE" sz="1400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Target : 95%)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2" name="Down Arrow 41"/>
          <p:cNvSpPr/>
          <p:nvPr/>
        </p:nvSpPr>
        <p:spPr>
          <a:xfrm>
            <a:off x="4253111" y="6501123"/>
            <a:ext cx="819222" cy="41406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9" name="Table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59831824"/>
              </p:ext>
            </p:extLst>
          </p:nvPr>
        </p:nvGraphicFramePr>
        <p:xfrm>
          <a:off x="3552776" y="12910843"/>
          <a:ext cx="2607745" cy="33527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2694"/>
                <a:gridCol w="1385051"/>
              </a:tblGrid>
              <a:tr h="103847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KEGIATAN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Fasilitasi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Pemberdayaan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Masyarakat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Desa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275839">
                <a:tc>
                  <a:txBody>
                    <a:bodyPr/>
                    <a:lstStyle/>
                    <a:p>
                      <a:pPr marL="0" marR="0" indent="0" algn="l" defTabSz="12600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INDIKATOR</a:t>
                      </a:r>
                    </a:p>
                    <a:p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Pelaksanaan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Pembangunan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Secara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Swakelola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( Target : 100 %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038474"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% penetapann APBDesa tepat waktu</a:t>
                      </a:r>
                    </a:p>
                    <a:p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(Target:100%)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3" name="Table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91232017"/>
              </p:ext>
            </p:extLst>
          </p:nvPr>
        </p:nvGraphicFramePr>
        <p:xfrm>
          <a:off x="6272230" y="12925777"/>
          <a:ext cx="2845146" cy="2711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7432"/>
                <a:gridCol w="1667714"/>
              </a:tblGrid>
              <a:tr h="998027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KEGIATAN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Fasilitasi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Peningkatan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Kesejahteraan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Masyarakat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399323">
                <a:tc>
                  <a:txBody>
                    <a:bodyPr/>
                    <a:lstStyle/>
                    <a:p>
                      <a:pPr marL="0" marR="0" indent="0" algn="l" defTabSz="12600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INDIKATOR</a:t>
                      </a:r>
                    </a:p>
                    <a:p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Lembaga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kesejahteraan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Masyarakat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Desa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Kelurahan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yang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akti</a:t>
                      </a:r>
                      <a:endParaRPr lang="en-US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13666"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( Target :100 %)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88859311"/>
              </p:ext>
            </p:extLst>
          </p:nvPr>
        </p:nvGraphicFramePr>
        <p:xfrm>
          <a:off x="9243069" y="12910855"/>
          <a:ext cx="2921222" cy="2824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006"/>
                <a:gridCol w="1690216"/>
              </a:tblGrid>
              <a:tr h="126793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KEGIATAN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 smtClean="0">
                          <a:solidFill>
                            <a:schemeClr val="tx1"/>
                          </a:solidFill>
                        </a:rPr>
                        <a:t>Pembinaan dan Ketentraman dan Ketertiban Masyarakat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083921">
                <a:tc>
                  <a:txBody>
                    <a:bodyPr/>
                    <a:lstStyle/>
                    <a:p>
                      <a:pPr marL="0" marR="0" indent="0" algn="l" defTabSz="12600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INDIKATOR</a:t>
                      </a:r>
                    </a:p>
                    <a:p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Penyelesaian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permasalahan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K-3 (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Ketertiban,Ketentraman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dan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Keindahan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8492"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( Target : 100%)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" name="Down Arrow 24"/>
          <p:cNvSpPr/>
          <p:nvPr/>
        </p:nvSpPr>
        <p:spPr>
          <a:xfrm>
            <a:off x="4244494" y="10873858"/>
            <a:ext cx="819222" cy="41406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41" idx="0"/>
          </p:cNvCxnSpPr>
          <p:nvPr/>
        </p:nvCxnSpPr>
        <p:spPr>
          <a:xfrm>
            <a:off x="1837559" y="11864291"/>
            <a:ext cx="74368" cy="3969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1525832" y="11287926"/>
            <a:ext cx="9242091" cy="569993"/>
            <a:chOff x="1525832" y="11287926"/>
            <a:chExt cx="9242091" cy="569993"/>
          </a:xfrm>
        </p:grpSpPr>
        <p:sp>
          <p:nvSpPr>
            <p:cNvPr id="13" name="Rectangle 12"/>
            <p:cNvSpPr/>
            <p:nvPr/>
          </p:nvSpPr>
          <p:spPr>
            <a:xfrm>
              <a:off x="1634836" y="11287926"/>
              <a:ext cx="9019309" cy="142074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4" name="Down Arrow 13"/>
            <p:cNvSpPr/>
            <p:nvPr/>
          </p:nvSpPr>
          <p:spPr>
            <a:xfrm>
              <a:off x="1525832" y="11430001"/>
              <a:ext cx="455370" cy="414068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2" name="Down Arrow 31"/>
            <p:cNvSpPr/>
            <p:nvPr/>
          </p:nvSpPr>
          <p:spPr>
            <a:xfrm>
              <a:off x="4656962" y="11443851"/>
              <a:ext cx="455370" cy="414068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3" name="Down Arrow 32"/>
            <p:cNvSpPr/>
            <p:nvPr/>
          </p:nvSpPr>
          <p:spPr>
            <a:xfrm>
              <a:off x="7409263" y="11443851"/>
              <a:ext cx="455370" cy="414068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4" name="Down Arrow 33"/>
            <p:cNvSpPr/>
            <p:nvPr/>
          </p:nvSpPr>
          <p:spPr>
            <a:xfrm>
              <a:off x="10312553" y="11443851"/>
              <a:ext cx="455370" cy="414068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</p:spTree>
    <p:extLst>
      <p:ext uri="{BB962C8B-B14F-4D97-AF65-F5344CB8AC3E}">
        <p14:creationId xmlns:p14="http://schemas.microsoft.com/office/powerpoint/2010/main" xmlns="" val="221371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" name="Table 32">
            <a:extLst>
              <a:ext uri="{FF2B5EF4-FFF2-40B4-BE49-F238E27FC236}">
                <a16:creationId xmlns="" xmlns:a16="http://schemas.microsoft.com/office/drawing/2014/main" id="{DFD2D28A-3B5E-4B59-ACBF-6E8DF8D4043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304245" y="606233"/>
          <a:ext cx="6083387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1636">
                  <a:extLst>
                    <a:ext uri="{9D8B030D-6E8A-4147-A177-3AD203B41FA5}">
                      <a16:colId xmlns="" xmlns:a16="http://schemas.microsoft.com/office/drawing/2014/main" val="2849289796"/>
                    </a:ext>
                  </a:extLst>
                </a:gridCol>
                <a:gridCol w="2843208">
                  <a:extLst>
                    <a:ext uri="{9D8B030D-6E8A-4147-A177-3AD203B41FA5}">
                      <a16:colId xmlns="" xmlns:a16="http://schemas.microsoft.com/office/drawing/2014/main" val="3918710450"/>
                    </a:ext>
                  </a:extLst>
                </a:gridCol>
                <a:gridCol w="888543">
                  <a:extLst>
                    <a:ext uri="{9D8B030D-6E8A-4147-A177-3AD203B41FA5}">
                      <a16:colId xmlns="" xmlns:a16="http://schemas.microsoft.com/office/drawing/2014/main" val="679611268"/>
                    </a:ext>
                  </a:extLst>
                </a:gridCol>
              </a:tblGrid>
              <a:tr h="198252">
                <a:tc>
                  <a:txBody>
                    <a:bodyPr/>
                    <a:lstStyle/>
                    <a:p>
                      <a:r>
                        <a:rPr lang="en-US" sz="1200" dirty="0"/>
                        <a:t>KEGIATAN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INDIKATOR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TARGET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79461617"/>
                  </a:ext>
                </a:extLst>
              </a:tr>
              <a:tr h="468745">
                <a:tc>
                  <a:txBody>
                    <a:bodyPr/>
                    <a:lstStyle/>
                    <a:p>
                      <a:r>
                        <a:rPr lang="en-US" sz="1200" dirty="0" err="1"/>
                        <a:t>Peningkatan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manajemen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administrasi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pelayanan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umum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%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pemenuhan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pelayanan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administrasi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perkantoran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umum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yang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diterapkan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dengan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baik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58251107"/>
                  </a:ext>
                </a:extLst>
              </a:tr>
              <a:tr h="341051">
                <a:tc>
                  <a:txBody>
                    <a:bodyPr/>
                    <a:lstStyle/>
                    <a:p>
                      <a:r>
                        <a:rPr lang="en-US" sz="1200" dirty="0" err="1"/>
                        <a:t>Peningkatan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sarana</a:t>
                      </a:r>
                      <a:r>
                        <a:rPr lang="en-US" sz="1200" dirty="0"/>
                        <a:t> dan </a:t>
                      </a:r>
                      <a:r>
                        <a:rPr lang="en-US" sz="1200" dirty="0" err="1"/>
                        <a:t>prasarana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aparatur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600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Jumlah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dokumen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pengelolaan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BMD yang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dikelola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dengan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baik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 </a:t>
                      </a:r>
                      <a:r>
                        <a:rPr lang="en-US" sz="1200" dirty="0" err="1"/>
                        <a:t>dok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67415221"/>
                  </a:ext>
                </a:extLst>
              </a:tr>
              <a:tr h="330419">
                <a:tc>
                  <a:txBody>
                    <a:bodyPr/>
                    <a:lstStyle/>
                    <a:p>
                      <a:r>
                        <a:rPr lang="en-US" sz="1200" dirty="0" err="1"/>
                        <a:t>Peningkatan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kualitas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sumber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daya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aparatur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Jumlah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dokumen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manajemen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kepegawaian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yang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dikelola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dengan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baik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 </a:t>
                      </a:r>
                      <a:r>
                        <a:rPr lang="en-US" sz="1200" dirty="0" err="1"/>
                        <a:t>dok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91007365"/>
                  </a:ext>
                </a:extLst>
              </a:tr>
            </a:tbl>
          </a:graphicData>
        </a:graphic>
      </p:graphicFrame>
      <p:graphicFrame>
        <p:nvGraphicFramePr>
          <p:cNvPr id="34" name="Table 33">
            <a:extLst>
              <a:ext uri="{FF2B5EF4-FFF2-40B4-BE49-F238E27FC236}">
                <a16:creationId xmlns="" xmlns:a16="http://schemas.microsoft.com/office/drawing/2014/main" id="{85C2A95E-6A98-4793-92E8-50578190DE1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304244" y="2483820"/>
          <a:ext cx="6124852" cy="7826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7665">
                  <a:extLst>
                    <a:ext uri="{9D8B030D-6E8A-4147-A177-3AD203B41FA5}">
                      <a16:colId xmlns="" xmlns:a16="http://schemas.microsoft.com/office/drawing/2014/main" val="2849289796"/>
                    </a:ext>
                  </a:extLst>
                </a:gridCol>
                <a:gridCol w="2946136">
                  <a:extLst>
                    <a:ext uri="{9D8B030D-6E8A-4147-A177-3AD203B41FA5}">
                      <a16:colId xmlns="" xmlns:a16="http://schemas.microsoft.com/office/drawing/2014/main" val="3918710450"/>
                    </a:ext>
                  </a:extLst>
                </a:gridCol>
                <a:gridCol w="811051">
                  <a:extLst>
                    <a:ext uri="{9D8B030D-6E8A-4147-A177-3AD203B41FA5}">
                      <a16:colId xmlns="" xmlns:a16="http://schemas.microsoft.com/office/drawing/2014/main" val="679611268"/>
                    </a:ext>
                  </a:extLst>
                </a:gridCol>
              </a:tblGrid>
              <a:tr h="274191">
                <a:tc>
                  <a:txBody>
                    <a:bodyPr/>
                    <a:lstStyle/>
                    <a:p>
                      <a:r>
                        <a:rPr lang="en-US" sz="1200" dirty="0"/>
                        <a:t>KEGIATAN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INDIKATOR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TARGET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79461617"/>
                  </a:ext>
                </a:extLst>
              </a:tr>
              <a:tr h="508369">
                <a:tc>
                  <a:txBody>
                    <a:bodyPr/>
                    <a:lstStyle/>
                    <a:p>
                      <a:r>
                        <a:rPr lang="en-US" sz="1200" dirty="0" err="1"/>
                        <a:t>Peningkatan</a:t>
                      </a:r>
                      <a:r>
                        <a:rPr lang="en-US" sz="1200" dirty="0"/>
                        <a:t> dan </a:t>
                      </a:r>
                      <a:r>
                        <a:rPr lang="en-US" sz="1200" dirty="0" err="1"/>
                        <a:t>pengembangan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sistem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pelaporan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keuangan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Jumlah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Dokumen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pelaporan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keuangan</a:t>
                      </a:r>
                      <a:r>
                        <a:rPr lang="en-US" sz="1200" dirty="0"/>
                        <a:t>  </a:t>
                      </a:r>
                      <a:r>
                        <a:rPr lang="en-US" sz="1200" dirty="0" err="1"/>
                        <a:t>dengan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kualitas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baik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 doc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58251107"/>
                  </a:ext>
                </a:extLst>
              </a:tr>
            </a:tbl>
          </a:graphicData>
        </a:graphic>
      </p:graphicFrame>
      <p:graphicFrame>
        <p:nvGraphicFramePr>
          <p:cNvPr id="35" name="Table 34">
            <a:extLst>
              <a:ext uri="{FF2B5EF4-FFF2-40B4-BE49-F238E27FC236}">
                <a16:creationId xmlns="" xmlns:a16="http://schemas.microsoft.com/office/drawing/2014/main" id="{454F036C-8E6C-4B63-9991-03158B92A5A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315396" y="3189249"/>
          <a:ext cx="6124984" cy="17150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7716">
                  <a:extLst>
                    <a:ext uri="{9D8B030D-6E8A-4147-A177-3AD203B41FA5}">
                      <a16:colId xmlns="" xmlns:a16="http://schemas.microsoft.com/office/drawing/2014/main" val="2849289796"/>
                    </a:ext>
                  </a:extLst>
                </a:gridCol>
                <a:gridCol w="2946200">
                  <a:extLst>
                    <a:ext uri="{9D8B030D-6E8A-4147-A177-3AD203B41FA5}">
                      <a16:colId xmlns="" xmlns:a16="http://schemas.microsoft.com/office/drawing/2014/main" val="3918710450"/>
                    </a:ext>
                  </a:extLst>
                </a:gridCol>
                <a:gridCol w="811068">
                  <a:extLst>
                    <a:ext uri="{9D8B030D-6E8A-4147-A177-3AD203B41FA5}">
                      <a16:colId xmlns="" xmlns:a16="http://schemas.microsoft.com/office/drawing/2014/main" val="679611268"/>
                    </a:ext>
                  </a:extLst>
                </a:gridCol>
              </a:tblGrid>
              <a:tr h="343443">
                <a:tc>
                  <a:txBody>
                    <a:bodyPr/>
                    <a:lstStyle/>
                    <a:p>
                      <a:r>
                        <a:rPr lang="en-US" sz="1200" dirty="0"/>
                        <a:t>KEGIATAN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INDIKATOR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TARGET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79461617"/>
                  </a:ext>
                </a:extLst>
              </a:tr>
              <a:tr h="454231">
                <a:tc>
                  <a:txBody>
                    <a:bodyPr/>
                    <a:lstStyle/>
                    <a:p>
                      <a:r>
                        <a:rPr lang="nn-NO" sz="1200" dirty="0"/>
                        <a:t>Penyusunan Dokumen Perencanaan Perangkat Daerah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Jumlah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Dokumen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Perencanaan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Perangkat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Daerah yang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disusun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3</a:t>
                      </a:r>
                      <a:r>
                        <a:rPr lang="id-ID" sz="1200" baseline="0" dirty="0"/>
                        <a:t> </a:t>
                      </a:r>
                      <a:r>
                        <a:rPr lang="en-US" sz="1200" dirty="0"/>
                        <a:t>doc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58251107"/>
                  </a:ext>
                </a:extLst>
              </a:tr>
              <a:tr h="454231">
                <a:tc>
                  <a:txBody>
                    <a:bodyPr/>
                    <a:lstStyle/>
                    <a:p>
                      <a:r>
                        <a:rPr lang="en-US" sz="1200" dirty="0" err="1"/>
                        <a:t>Penyusunan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Dokumen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Evaluasi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Kinerja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Perangkat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daerah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Jumlah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Dokumen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Laporan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kinerja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 yang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disusun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2</a:t>
                      </a:r>
                      <a:r>
                        <a:rPr lang="id-ID" sz="1200" baseline="0" dirty="0"/>
                        <a:t> </a:t>
                      </a:r>
                      <a:r>
                        <a:rPr lang="en-US" sz="1200" dirty="0"/>
                        <a:t>doc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21135768"/>
                  </a:ext>
                </a:extLst>
              </a:tr>
              <a:tr h="454231"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Pengelolaan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keterbukaan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informasi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publik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Jumlah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informasi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yang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disampaikan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ke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publik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id-ID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informasi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6014313" y="1683834"/>
            <a:ext cx="3010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910146" y="3434576"/>
            <a:ext cx="40524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877015" y="2352907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3356517" y="1773044"/>
            <a:ext cx="0" cy="16838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334215" y="1773044"/>
            <a:ext cx="4125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356517" y="3456878"/>
            <a:ext cx="31223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Bentuk Bebas: Bentuk 16">
            <a:extLst>
              <a:ext uri="{FF2B5EF4-FFF2-40B4-BE49-F238E27FC236}">
                <a16:creationId xmlns="" xmlns:a16="http://schemas.microsoft.com/office/drawing/2014/main" id="{81020B71-66AB-45BB-9DD1-DFF17089813F}"/>
              </a:ext>
            </a:extLst>
          </p:cNvPr>
          <p:cNvSpPr/>
          <p:nvPr/>
        </p:nvSpPr>
        <p:spPr>
          <a:xfrm>
            <a:off x="779386" y="4157322"/>
            <a:ext cx="4526676" cy="767647"/>
          </a:xfrm>
          <a:custGeom>
            <a:avLst/>
            <a:gdLst>
              <a:gd name="connsiteX0" fmla="*/ 4526676 w 4526676"/>
              <a:gd name="connsiteY0" fmla="*/ 0 h 767647"/>
              <a:gd name="connsiteX1" fmla="*/ 0 w 4526676"/>
              <a:gd name="connsiteY1" fmla="*/ 767647 h 767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26676" h="767647">
                <a:moveTo>
                  <a:pt x="4526676" y="0"/>
                </a:moveTo>
                <a:lnTo>
                  <a:pt x="0" y="767647"/>
                </a:lnTo>
              </a:path>
            </a:pathLst>
          </a:custGeom>
          <a:noFill/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161256" tIns="269041" rIns="2161255" bIns="269041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800" kern="1200"/>
          </a:p>
        </p:txBody>
      </p:sp>
      <p:sp>
        <p:nvSpPr>
          <p:cNvPr id="18" name="Bentuk Bebas: Bentuk 17">
            <a:extLst>
              <a:ext uri="{FF2B5EF4-FFF2-40B4-BE49-F238E27FC236}">
                <a16:creationId xmlns="" xmlns:a16="http://schemas.microsoft.com/office/drawing/2014/main" id="{D0B3F0F4-2A51-451D-AFD6-C6B58D762C01}"/>
              </a:ext>
            </a:extLst>
          </p:cNvPr>
          <p:cNvSpPr/>
          <p:nvPr/>
        </p:nvSpPr>
        <p:spPr>
          <a:xfrm>
            <a:off x="2272931" y="2913091"/>
            <a:ext cx="736818" cy="1244230"/>
          </a:xfrm>
          <a:custGeom>
            <a:avLst/>
            <a:gdLst>
              <a:gd name="connsiteX0" fmla="*/ 0 w 736818"/>
              <a:gd name="connsiteY0" fmla="*/ 0 h 1244230"/>
              <a:gd name="connsiteX1" fmla="*/ 368409 w 736818"/>
              <a:gd name="connsiteY1" fmla="*/ 0 h 1244230"/>
              <a:gd name="connsiteX2" fmla="*/ 368409 w 736818"/>
              <a:gd name="connsiteY2" fmla="*/ 1244230 h 1244230"/>
              <a:gd name="connsiteX3" fmla="*/ 736818 w 736818"/>
              <a:gd name="connsiteY3" fmla="*/ 1244230 h 1244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6818" h="1244230">
                <a:moveTo>
                  <a:pt x="0" y="0"/>
                </a:moveTo>
                <a:lnTo>
                  <a:pt x="368409" y="0"/>
                </a:lnTo>
                <a:lnTo>
                  <a:pt x="368409" y="1244230"/>
                </a:lnTo>
                <a:lnTo>
                  <a:pt x="736818" y="1244230"/>
                </a:lnTo>
              </a:path>
            </a:pathLst>
          </a:custGeom>
          <a:noFill/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4959" tIns="585965" rIns="344958" bIns="585964" numCol="1" spcCol="1270" anchor="ctr" anchorCtr="0">
            <a:noAutofit/>
          </a:bodyPr>
          <a:lstStyle/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500" kern="1200"/>
          </a:p>
        </p:txBody>
      </p:sp>
      <p:sp>
        <p:nvSpPr>
          <p:cNvPr id="20" name="Bentuk Bebas: Bentuk 19">
            <a:extLst>
              <a:ext uri="{FF2B5EF4-FFF2-40B4-BE49-F238E27FC236}">
                <a16:creationId xmlns="" xmlns:a16="http://schemas.microsoft.com/office/drawing/2014/main" id="{6AA91D31-DD27-425A-AEFF-03EC3D0F3263}"/>
              </a:ext>
            </a:extLst>
          </p:cNvPr>
          <p:cNvSpPr/>
          <p:nvPr/>
        </p:nvSpPr>
        <p:spPr>
          <a:xfrm>
            <a:off x="2272931" y="2393732"/>
            <a:ext cx="869797" cy="519358"/>
          </a:xfrm>
          <a:custGeom>
            <a:avLst/>
            <a:gdLst>
              <a:gd name="connsiteX0" fmla="*/ 0 w 869797"/>
              <a:gd name="connsiteY0" fmla="*/ 519358 h 519358"/>
              <a:gd name="connsiteX1" fmla="*/ 434898 w 869797"/>
              <a:gd name="connsiteY1" fmla="*/ 519358 h 519358"/>
              <a:gd name="connsiteX2" fmla="*/ 434898 w 869797"/>
              <a:gd name="connsiteY2" fmla="*/ 0 h 519358"/>
              <a:gd name="connsiteX3" fmla="*/ 869797 w 869797"/>
              <a:gd name="connsiteY3" fmla="*/ 0 h 519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9797" h="519358">
                <a:moveTo>
                  <a:pt x="0" y="519358"/>
                </a:moveTo>
                <a:lnTo>
                  <a:pt x="434898" y="519358"/>
                </a:lnTo>
                <a:lnTo>
                  <a:pt x="434898" y="0"/>
                </a:lnTo>
                <a:lnTo>
                  <a:pt x="869797" y="0"/>
                </a:lnTo>
              </a:path>
            </a:pathLst>
          </a:custGeom>
          <a:noFill/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22273" tIns="234353" rIns="422272" bIns="234353" numCol="1" spcCol="1270" anchor="ctr" anchorCtr="0">
            <a:noAutofit/>
          </a:bodyPr>
          <a:lstStyle/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500" kern="1200"/>
          </a:p>
        </p:txBody>
      </p:sp>
      <p:sp>
        <p:nvSpPr>
          <p:cNvPr id="23" name="Bentuk Bebas: Bentuk 22">
            <a:extLst>
              <a:ext uri="{FF2B5EF4-FFF2-40B4-BE49-F238E27FC236}">
                <a16:creationId xmlns="" xmlns:a16="http://schemas.microsoft.com/office/drawing/2014/main" id="{02CF2FB0-7625-4AC1-97BF-252B956BBA24}"/>
              </a:ext>
            </a:extLst>
          </p:cNvPr>
          <p:cNvSpPr/>
          <p:nvPr/>
        </p:nvSpPr>
        <p:spPr>
          <a:xfrm>
            <a:off x="-276032" y="2913091"/>
            <a:ext cx="252650" cy="5896115"/>
          </a:xfrm>
          <a:custGeom>
            <a:avLst/>
            <a:gdLst>
              <a:gd name="connsiteX0" fmla="*/ 0 w 252650"/>
              <a:gd name="connsiteY0" fmla="*/ 5896115 h 5896115"/>
              <a:gd name="connsiteX1" fmla="*/ 126325 w 252650"/>
              <a:gd name="connsiteY1" fmla="*/ 5896115 h 5896115"/>
              <a:gd name="connsiteX2" fmla="*/ 126325 w 252650"/>
              <a:gd name="connsiteY2" fmla="*/ 0 h 5896115"/>
              <a:gd name="connsiteX3" fmla="*/ 252650 w 252650"/>
              <a:gd name="connsiteY3" fmla="*/ 0 h 5896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650" h="5896115">
                <a:moveTo>
                  <a:pt x="0" y="5896115"/>
                </a:moveTo>
                <a:lnTo>
                  <a:pt x="126325" y="5896115"/>
                </a:lnTo>
                <a:lnTo>
                  <a:pt x="126325" y="0"/>
                </a:lnTo>
                <a:lnTo>
                  <a:pt x="252650" y="0"/>
                </a:lnTo>
              </a:path>
            </a:pathLst>
          </a:custGeom>
          <a:noFill/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-8513" tIns="2800520" rIns="-8513" bIns="2800519" numCol="1" spcCol="1270" anchor="ctr" anchorCtr="0">
            <a:noAutofit/>
          </a:bodyPr>
          <a:lstStyle/>
          <a:p>
            <a:pPr marL="0" lvl="0" indent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2300" kern="1200"/>
          </a:p>
        </p:txBody>
      </p:sp>
      <p:sp>
        <p:nvSpPr>
          <p:cNvPr id="25" name="Bentuk Bebas: Bentuk 24">
            <a:extLst>
              <a:ext uri="{FF2B5EF4-FFF2-40B4-BE49-F238E27FC236}">
                <a16:creationId xmlns="" xmlns:a16="http://schemas.microsoft.com/office/drawing/2014/main" id="{31B25B40-8460-47DF-BAED-F7B13E57BB7E}"/>
              </a:ext>
            </a:extLst>
          </p:cNvPr>
          <p:cNvSpPr/>
          <p:nvPr/>
        </p:nvSpPr>
        <p:spPr>
          <a:xfrm>
            <a:off x="776206" y="2089716"/>
            <a:ext cx="2296313" cy="700095"/>
          </a:xfrm>
          <a:custGeom>
            <a:avLst/>
            <a:gdLst>
              <a:gd name="connsiteX0" fmla="*/ 0 w 2296313"/>
              <a:gd name="connsiteY0" fmla="*/ 0 h 700095"/>
              <a:gd name="connsiteX1" fmla="*/ 2296313 w 2296313"/>
              <a:gd name="connsiteY1" fmla="*/ 0 h 700095"/>
              <a:gd name="connsiteX2" fmla="*/ 2296313 w 2296313"/>
              <a:gd name="connsiteY2" fmla="*/ 700095 h 700095"/>
              <a:gd name="connsiteX3" fmla="*/ 0 w 2296313"/>
              <a:gd name="connsiteY3" fmla="*/ 700095 h 700095"/>
              <a:gd name="connsiteX4" fmla="*/ 0 w 2296313"/>
              <a:gd name="connsiteY4" fmla="*/ 0 h 70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96313" h="700095">
                <a:moveTo>
                  <a:pt x="0" y="0"/>
                </a:moveTo>
                <a:lnTo>
                  <a:pt x="2296313" y="0"/>
                </a:lnTo>
                <a:lnTo>
                  <a:pt x="2296313" y="700095"/>
                </a:lnTo>
                <a:lnTo>
                  <a:pt x="0" y="70009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marL="0" lvl="0" indent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500" kern="1200" dirty="0" smtClean="0"/>
              <a:t>SEKRETARIS KECAMATAN</a:t>
            </a:r>
            <a:endParaRPr lang="en-US" sz="1500" kern="1200" dirty="0"/>
          </a:p>
        </p:txBody>
      </p:sp>
      <p:sp>
        <p:nvSpPr>
          <p:cNvPr id="26" name="Bentuk Bebas: Bentuk 25">
            <a:extLst>
              <a:ext uri="{FF2B5EF4-FFF2-40B4-BE49-F238E27FC236}">
                <a16:creationId xmlns="" xmlns:a16="http://schemas.microsoft.com/office/drawing/2014/main" id="{2AD46892-A395-43F7-98E2-08FA3803AC3A}"/>
              </a:ext>
            </a:extLst>
          </p:cNvPr>
          <p:cNvSpPr/>
          <p:nvPr/>
        </p:nvSpPr>
        <p:spPr>
          <a:xfrm>
            <a:off x="3682224" y="1389621"/>
            <a:ext cx="2296313" cy="700095"/>
          </a:xfrm>
          <a:custGeom>
            <a:avLst/>
            <a:gdLst>
              <a:gd name="connsiteX0" fmla="*/ 0 w 2296313"/>
              <a:gd name="connsiteY0" fmla="*/ 0 h 700095"/>
              <a:gd name="connsiteX1" fmla="*/ 2296313 w 2296313"/>
              <a:gd name="connsiteY1" fmla="*/ 0 h 700095"/>
              <a:gd name="connsiteX2" fmla="*/ 2296313 w 2296313"/>
              <a:gd name="connsiteY2" fmla="*/ 700095 h 700095"/>
              <a:gd name="connsiteX3" fmla="*/ 0 w 2296313"/>
              <a:gd name="connsiteY3" fmla="*/ 700095 h 700095"/>
              <a:gd name="connsiteX4" fmla="*/ 0 w 2296313"/>
              <a:gd name="connsiteY4" fmla="*/ 0 h 70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96313" h="700095">
                <a:moveTo>
                  <a:pt x="0" y="0"/>
                </a:moveTo>
                <a:lnTo>
                  <a:pt x="2296313" y="0"/>
                </a:lnTo>
                <a:lnTo>
                  <a:pt x="2296313" y="700095"/>
                </a:lnTo>
                <a:lnTo>
                  <a:pt x="0" y="70009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marL="0" lvl="0" indent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500" kern="1200" dirty="0"/>
              <a:t>KA SUB BAG UMUM DAN KEPEGAWAIAN</a:t>
            </a:r>
          </a:p>
        </p:txBody>
      </p:sp>
      <p:sp>
        <p:nvSpPr>
          <p:cNvPr id="27" name="Bentuk Bebas: Bentuk 26">
            <a:extLst>
              <a:ext uri="{FF2B5EF4-FFF2-40B4-BE49-F238E27FC236}">
                <a16:creationId xmlns="" xmlns:a16="http://schemas.microsoft.com/office/drawing/2014/main" id="{89581272-1DB7-4008-9A6E-AD0674226B88}"/>
              </a:ext>
            </a:extLst>
          </p:cNvPr>
          <p:cNvSpPr/>
          <p:nvPr/>
        </p:nvSpPr>
        <p:spPr>
          <a:xfrm>
            <a:off x="3668751" y="3140556"/>
            <a:ext cx="2296313" cy="700095"/>
          </a:xfrm>
          <a:custGeom>
            <a:avLst/>
            <a:gdLst>
              <a:gd name="connsiteX0" fmla="*/ 0 w 2296313"/>
              <a:gd name="connsiteY0" fmla="*/ 0 h 700095"/>
              <a:gd name="connsiteX1" fmla="*/ 2296313 w 2296313"/>
              <a:gd name="connsiteY1" fmla="*/ 0 h 700095"/>
              <a:gd name="connsiteX2" fmla="*/ 2296313 w 2296313"/>
              <a:gd name="connsiteY2" fmla="*/ 700095 h 700095"/>
              <a:gd name="connsiteX3" fmla="*/ 0 w 2296313"/>
              <a:gd name="connsiteY3" fmla="*/ 700095 h 700095"/>
              <a:gd name="connsiteX4" fmla="*/ 0 w 2296313"/>
              <a:gd name="connsiteY4" fmla="*/ 0 h 70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96313" h="700095">
                <a:moveTo>
                  <a:pt x="0" y="0"/>
                </a:moveTo>
                <a:lnTo>
                  <a:pt x="2296313" y="0"/>
                </a:lnTo>
                <a:lnTo>
                  <a:pt x="2296313" y="700095"/>
                </a:lnTo>
                <a:lnTo>
                  <a:pt x="0" y="70009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marL="0" lvl="0" indent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500" kern="1200" dirty="0"/>
              <a:t>KASUBBAG PROGRAM DAN KEUANGAN</a:t>
            </a:r>
          </a:p>
        </p:txBody>
      </p:sp>
    </p:spTree>
    <p:extLst>
      <p:ext uri="{BB962C8B-B14F-4D97-AF65-F5344CB8AC3E}">
        <p14:creationId xmlns:p14="http://schemas.microsoft.com/office/powerpoint/2010/main" xmlns="" val="333452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3965</TotalTime>
  <Words>394</Words>
  <Application>Microsoft Office PowerPoint</Application>
  <PresentationFormat>Custom</PresentationFormat>
  <Paragraphs>110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Integral</vt:lpstr>
      <vt:lpstr>CASCADING KECAMATAN PANCUR TH. 2021 PERDA NO. 6 TH. 2019, PERBUP NO. 23 TH. 2019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Nilta Rahmah</dc:creator>
  <cp:lastModifiedBy>lenovo</cp:lastModifiedBy>
  <cp:revision>373</cp:revision>
  <cp:lastPrinted>2020-04-19T11:39:40Z</cp:lastPrinted>
  <dcterms:created xsi:type="dcterms:W3CDTF">2019-02-27T00:52:20Z</dcterms:created>
  <dcterms:modified xsi:type="dcterms:W3CDTF">2020-06-27T05:15:24Z</dcterms:modified>
</cp:coreProperties>
</file>